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3" r:id="rId2"/>
    <p:sldId id="316" r:id="rId3"/>
    <p:sldId id="264" r:id="rId4"/>
    <p:sldId id="267" r:id="rId5"/>
    <p:sldId id="275" r:id="rId6"/>
    <p:sldId id="321" r:id="rId7"/>
    <p:sldId id="322" r:id="rId8"/>
    <p:sldId id="268" r:id="rId9"/>
    <p:sldId id="284" r:id="rId10"/>
    <p:sldId id="323" r:id="rId11"/>
    <p:sldId id="324" r:id="rId12"/>
    <p:sldId id="327" r:id="rId13"/>
    <p:sldId id="287" r:id="rId14"/>
    <p:sldId id="310" r:id="rId15"/>
    <p:sldId id="311" r:id="rId16"/>
    <p:sldId id="288" r:id="rId17"/>
    <p:sldId id="312" r:id="rId18"/>
    <p:sldId id="293" r:id="rId19"/>
    <p:sldId id="294" r:id="rId20"/>
    <p:sldId id="325" r:id="rId21"/>
    <p:sldId id="326" r:id="rId22"/>
    <p:sldId id="282" r:id="rId23"/>
    <p:sldId id="289" r:id="rId24"/>
    <p:sldId id="292" r:id="rId25"/>
    <p:sldId id="319" r:id="rId26"/>
    <p:sldId id="317" r:id="rId27"/>
    <p:sldId id="320" r:id="rId28"/>
    <p:sldId id="315" r:id="rId29"/>
    <p:sldId id="296" r:id="rId30"/>
    <p:sldId id="313" r:id="rId31"/>
    <p:sldId id="297" r:id="rId32"/>
    <p:sldId id="269" r:id="rId33"/>
    <p:sldId id="266" r:id="rId34"/>
    <p:sldId id="278" r:id="rId35"/>
    <p:sldId id="302" r:id="rId36"/>
    <p:sldId id="318" r:id="rId37"/>
    <p:sldId id="308" r:id="rId38"/>
  </p:sldIdLst>
  <p:sldSz cx="9144000" cy="6858000" type="screen4x3"/>
  <p:notesSz cx="7099300" cy="102346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77"/>
    <a:srgbClr val="A8C8E6"/>
    <a:srgbClr val="85B2DC"/>
    <a:srgbClr val="C0BFC1"/>
    <a:srgbClr val="A6A6A8"/>
    <a:srgbClr val="CAE7B4"/>
    <a:srgbClr val="A3D47B"/>
    <a:srgbClr val="B1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7467" autoAdjust="0"/>
    <p:restoredTop sz="94600"/>
  </p:normalViewPr>
  <p:slideViewPr>
    <p:cSldViewPr showGuides="1">
      <p:cViewPr varScale="1">
        <p:scale>
          <a:sx n="69" d="100"/>
          <a:sy n="69" d="100"/>
        </p:scale>
        <p:origin x="-1182" y="-96"/>
      </p:cViewPr>
      <p:guideLst>
        <p:guide orient="horz" pos="4042"/>
        <p:guide orient="horz" pos="2614"/>
        <p:guide pos="3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endParaRPr lang="fi-FI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fld id="{951D0073-4171-4740-BF3A-D7E7C2B1D69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663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fld id="{FA5FCF88-723A-4626-AEF2-9A2369E914C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4014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112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EABBFBB-DF1A-4B2B-8BEE-F79AD5DC725E}" type="datetime1">
              <a:rPr lang="fi-FI"/>
              <a:pPr/>
              <a:t>15.11.2018</a:t>
            </a:fld>
            <a:endParaRPr lang="fi-FI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AE90ED-C1C6-472D-BC2D-035E1DA73F27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3108" name="Group 36"/>
          <p:cNvGrpSpPr>
            <a:grpSpLocks/>
          </p:cNvGrpSpPr>
          <p:nvPr userDrawn="1"/>
        </p:nvGrpSpPr>
        <p:grpSpPr bwMode="auto">
          <a:xfrm>
            <a:off x="2897189" y="5270714"/>
            <a:ext cx="3275011" cy="122886"/>
            <a:chOff x="1201" y="2205"/>
            <a:chExt cx="3358" cy="126"/>
          </a:xfrm>
        </p:grpSpPr>
        <p:sp>
          <p:nvSpPr>
            <p:cNvPr id="3106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/>
              <a:ahLst/>
              <a:cxnLst>
                <a:cxn ang="0">
                  <a:pos x="0" y="745"/>
                </a:cxn>
                <a:cxn ang="0">
                  <a:pos x="1036" y="342"/>
                </a:cxn>
                <a:cxn ang="0">
                  <a:pos x="2133" y="16"/>
                </a:cxn>
                <a:cxn ang="0">
                  <a:pos x="2416" y="745"/>
                </a:cxn>
                <a:cxn ang="0">
                  <a:pos x="3143" y="598"/>
                </a:cxn>
                <a:cxn ang="0">
                  <a:pos x="3111" y="745"/>
                </a:cxn>
                <a:cxn ang="0">
                  <a:pos x="3806" y="745"/>
                </a:cxn>
                <a:cxn ang="0">
                  <a:pos x="4817" y="167"/>
                </a:cxn>
                <a:cxn ang="0">
                  <a:pos x="4595" y="9"/>
                </a:cxn>
                <a:cxn ang="0">
                  <a:pos x="4305" y="64"/>
                </a:cxn>
                <a:cxn ang="0">
                  <a:pos x="4170" y="301"/>
                </a:cxn>
                <a:cxn ang="0">
                  <a:pos x="4214" y="592"/>
                </a:cxn>
                <a:cxn ang="0">
                  <a:pos x="4437" y="751"/>
                </a:cxn>
                <a:cxn ang="0">
                  <a:pos x="4726" y="696"/>
                </a:cxn>
                <a:cxn ang="0">
                  <a:pos x="4863" y="459"/>
                </a:cxn>
                <a:cxn ang="0">
                  <a:pos x="4734" y="517"/>
                </a:cxn>
                <a:cxn ang="0">
                  <a:pos x="4594" y="653"/>
                </a:cxn>
                <a:cxn ang="0">
                  <a:pos x="4393" y="633"/>
                </a:cxn>
                <a:cxn ang="0">
                  <a:pos x="4282" y="467"/>
                </a:cxn>
                <a:cxn ang="0">
                  <a:pos x="4298" y="243"/>
                </a:cxn>
                <a:cxn ang="0">
                  <a:pos x="4439" y="107"/>
                </a:cxn>
                <a:cxn ang="0">
                  <a:pos x="4637" y="127"/>
                </a:cxn>
                <a:cxn ang="0">
                  <a:pos x="4748" y="293"/>
                </a:cxn>
                <a:cxn ang="0">
                  <a:pos x="5179" y="745"/>
                </a:cxn>
                <a:cxn ang="0">
                  <a:pos x="5441" y="745"/>
                </a:cxn>
                <a:cxn ang="0">
                  <a:pos x="6704" y="16"/>
                </a:cxn>
                <a:cxn ang="0">
                  <a:pos x="6351" y="160"/>
                </a:cxn>
                <a:cxn ang="0">
                  <a:pos x="7959" y="745"/>
                </a:cxn>
                <a:cxn ang="0">
                  <a:pos x="7495" y="745"/>
                </a:cxn>
                <a:cxn ang="0">
                  <a:pos x="8629" y="16"/>
                </a:cxn>
                <a:cxn ang="0">
                  <a:pos x="9151" y="745"/>
                </a:cxn>
                <a:cxn ang="0">
                  <a:pos x="9554" y="475"/>
                </a:cxn>
                <a:cxn ang="0">
                  <a:pos x="10170" y="16"/>
                </a:cxn>
                <a:cxn ang="0">
                  <a:pos x="11503" y="340"/>
                </a:cxn>
                <a:cxn ang="0">
                  <a:pos x="11390" y="86"/>
                </a:cxn>
                <a:cxn ang="0">
                  <a:pos x="11111" y="3"/>
                </a:cxn>
                <a:cxn ang="0">
                  <a:pos x="10869" y="138"/>
                </a:cxn>
                <a:cxn ang="0">
                  <a:pos x="10802" y="421"/>
                </a:cxn>
                <a:cxn ang="0">
                  <a:pos x="10914" y="674"/>
                </a:cxn>
                <a:cxn ang="0">
                  <a:pos x="11193" y="756"/>
                </a:cxn>
                <a:cxn ang="0">
                  <a:pos x="11437" y="620"/>
                </a:cxn>
                <a:cxn ang="0">
                  <a:pos x="11395" y="380"/>
                </a:cxn>
                <a:cxn ang="0">
                  <a:pos x="11331" y="584"/>
                </a:cxn>
                <a:cxn ang="0">
                  <a:pos x="11152" y="665"/>
                </a:cxn>
                <a:cxn ang="0">
                  <a:pos x="10974" y="584"/>
                </a:cxn>
                <a:cxn ang="0">
                  <a:pos x="10909" y="380"/>
                </a:cxn>
                <a:cxn ang="0">
                  <a:pos x="10974" y="178"/>
                </a:cxn>
                <a:cxn ang="0">
                  <a:pos x="11152" y="95"/>
                </a:cxn>
                <a:cxn ang="0">
                  <a:pos x="11331" y="178"/>
                </a:cxn>
                <a:cxn ang="0">
                  <a:pos x="11395" y="380"/>
                </a:cxn>
                <a:cxn ang="0">
                  <a:pos x="12012" y="392"/>
                </a:cxn>
                <a:cxn ang="0">
                  <a:pos x="11778" y="241"/>
                </a:cxn>
                <a:cxn ang="0">
                  <a:pos x="11777" y="142"/>
                </a:cxn>
                <a:cxn ang="0">
                  <a:pos x="11908" y="95"/>
                </a:cxn>
                <a:cxn ang="0">
                  <a:pos x="11862" y="1"/>
                </a:cxn>
                <a:cxn ang="0">
                  <a:pos x="11691" y="77"/>
                </a:cxn>
                <a:cxn ang="0">
                  <a:pos x="11652" y="236"/>
                </a:cxn>
                <a:cxn ang="0">
                  <a:pos x="11824" y="399"/>
                </a:cxn>
                <a:cxn ang="0">
                  <a:pos x="11964" y="526"/>
                </a:cxn>
                <a:cxn ang="0">
                  <a:pos x="11871" y="657"/>
                </a:cxn>
                <a:cxn ang="0">
                  <a:pos x="11670" y="629"/>
                </a:cxn>
                <a:cxn ang="0">
                  <a:pos x="11858" y="755"/>
                </a:cxn>
                <a:cxn ang="0">
                  <a:pos x="12025" y="680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107" name="Freeform 35"/>
            <p:cNvSpPr>
              <a:spLocks noEditPoints="1"/>
            </p:cNvSpPr>
            <p:nvPr userDrawn="1"/>
          </p:nvSpPr>
          <p:spPr bwMode="auto">
            <a:xfrm>
              <a:off x="1201" y="2206"/>
              <a:ext cx="1271" cy="124"/>
            </a:xfrm>
            <a:custGeom>
              <a:avLst/>
              <a:gdLst/>
              <a:ahLst/>
              <a:cxnLst>
                <a:cxn ang="0">
                  <a:pos x="331" y="91"/>
                </a:cxn>
                <a:cxn ang="0">
                  <a:pos x="814" y="635"/>
                </a:cxn>
                <a:cxn ang="0">
                  <a:pos x="1849" y="635"/>
                </a:cxn>
                <a:cxn ang="0">
                  <a:pos x="1793" y="617"/>
                </a:cxn>
                <a:cxn ang="0">
                  <a:pos x="1715" y="480"/>
                </a:cxn>
                <a:cxn ang="0">
                  <a:pos x="1678" y="354"/>
                </a:cxn>
                <a:cxn ang="0">
                  <a:pos x="1757" y="288"/>
                </a:cxn>
                <a:cxn ang="0">
                  <a:pos x="1789" y="203"/>
                </a:cxn>
                <a:cxn ang="0">
                  <a:pos x="1778" y="120"/>
                </a:cxn>
                <a:cxn ang="0">
                  <a:pos x="1732" y="57"/>
                </a:cxn>
                <a:cxn ang="0">
                  <a:pos x="1653" y="12"/>
                </a:cxn>
                <a:cxn ang="0">
                  <a:pos x="1318" y="0"/>
                </a:cxn>
                <a:cxn ang="0">
                  <a:pos x="1535" y="411"/>
                </a:cxn>
                <a:cxn ang="0">
                  <a:pos x="1581" y="450"/>
                </a:cxn>
                <a:cxn ang="0">
                  <a:pos x="1697" y="665"/>
                </a:cxn>
                <a:cxn ang="0">
                  <a:pos x="1765" y="717"/>
                </a:cxn>
                <a:cxn ang="0">
                  <a:pos x="1677" y="190"/>
                </a:cxn>
                <a:cxn ang="0">
                  <a:pos x="1646" y="266"/>
                </a:cxn>
                <a:cxn ang="0">
                  <a:pos x="1584" y="309"/>
                </a:cxn>
                <a:cxn ang="0">
                  <a:pos x="1559" y="91"/>
                </a:cxn>
                <a:cxn ang="0">
                  <a:pos x="1645" y="123"/>
                </a:cxn>
                <a:cxn ang="0">
                  <a:pos x="1673" y="167"/>
                </a:cxn>
                <a:cxn ang="0">
                  <a:pos x="1902" y="0"/>
                </a:cxn>
                <a:cxn ang="0">
                  <a:pos x="3146" y="729"/>
                </a:cxn>
                <a:cxn ang="0">
                  <a:pos x="3148" y="91"/>
                </a:cxn>
                <a:cxn ang="0">
                  <a:pos x="3646" y="729"/>
                </a:cxn>
                <a:cxn ang="0">
                  <a:pos x="4650" y="276"/>
                </a:cxn>
                <a:cxn ang="0">
                  <a:pos x="4596" y="150"/>
                </a:cxn>
                <a:cxn ang="0">
                  <a:pos x="4510" y="62"/>
                </a:cxn>
                <a:cxn ang="0">
                  <a:pos x="4381" y="6"/>
                </a:cxn>
                <a:cxn ang="0">
                  <a:pos x="4326" y="729"/>
                </a:cxn>
                <a:cxn ang="0">
                  <a:pos x="4465" y="695"/>
                </a:cxn>
                <a:cxn ang="0">
                  <a:pos x="4575" y="609"/>
                </a:cxn>
                <a:cxn ang="0">
                  <a:pos x="4635" y="507"/>
                </a:cxn>
                <a:cxn ang="0">
                  <a:pos x="4659" y="368"/>
                </a:cxn>
                <a:cxn ang="0">
                  <a:pos x="4539" y="459"/>
                </a:cxn>
                <a:cxn ang="0">
                  <a:pos x="4494" y="546"/>
                </a:cxn>
                <a:cxn ang="0">
                  <a:pos x="4417" y="611"/>
                </a:cxn>
                <a:cxn ang="0">
                  <a:pos x="4320" y="635"/>
                </a:cxn>
                <a:cxn ang="0">
                  <a:pos x="4359" y="98"/>
                </a:cxn>
                <a:cxn ang="0">
                  <a:pos x="4443" y="136"/>
                </a:cxn>
                <a:cxn ang="0">
                  <a:pos x="4507" y="208"/>
                </a:cxn>
                <a:cxn ang="0">
                  <a:pos x="4546" y="301"/>
                </a:cxn>
                <a:cxn ang="0">
                  <a:pos x="4825" y="0"/>
                </a:cxn>
                <a:cxn ang="0">
                  <a:pos x="4931" y="302"/>
                </a:cxn>
                <a:cxn ang="0">
                  <a:pos x="5583" y="0"/>
                </a:cxn>
                <a:cxn ang="0">
                  <a:pos x="6765" y="527"/>
                </a:cxn>
                <a:cxn ang="0">
                  <a:pos x="6652" y="571"/>
                </a:cxn>
                <a:cxn ang="0">
                  <a:pos x="6604" y="632"/>
                </a:cxn>
                <a:cxn ang="0">
                  <a:pos x="6507" y="649"/>
                </a:cxn>
                <a:cxn ang="0">
                  <a:pos x="6487" y="731"/>
                </a:cxn>
                <a:cxn ang="0">
                  <a:pos x="6590" y="741"/>
                </a:cxn>
                <a:cxn ang="0">
                  <a:pos x="6676" y="713"/>
                </a:cxn>
                <a:cxn ang="0">
                  <a:pos x="6731" y="658"/>
                </a:cxn>
                <a:cxn ang="0">
                  <a:pos x="6762" y="572"/>
                </a:cxn>
                <a:cxn ang="0">
                  <a:pos x="6884" y="729"/>
                </a:cxn>
                <a:cxn ang="0">
                  <a:pos x="7256" y="100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RGB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24200" y="4038600"/>
            <a:ext cx="2603500" cy="1064086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Arial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632075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Esityksen nimi / Tekijä</a:t>
            </a:r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8DE38-50E3-425B-ACDF-4AC9E2443813}" type="datetime1">
              <a:rPr lang="fi-FI"/>
              <a:pPr/>
              <a:t>15.11.2018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B681-2CC6-44B1-93C6-7D39F9444A47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B6BC-04DE-4967-975B-F51AD218A551}" type="datetimeFigureOut">
              <a:rPr lang="fi-FI" smtClean="0"/>
              <a:pPr/>
              <a:t>15.11.2018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BD22-0332-4DBC-B8EE-8AB1909EAC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Esityksen nimi / Tekijä</a:t>
            </a:r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35896-443F-4544-B6F1-7517F77824BF}" type="datetime1">
              <a:rPr lang="fi-FI"/>
              <a:pPr/>
              <a:t>15.11.2018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000"/>
            <a:ext cx="8218488" cy="4068000"/>
          </a:xfrm>
        </p:spPr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35896-443F-4544-B6F1-7517F77824BF}" type="datetime1">
              <a:rPr lang="fi-FI"/>
              <a:pPr/>
              <a:t>15.11.2018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0C5BB-0625-4D6C-B50B-E59D43538913}" type="datetime1">
              <a:rPr lang="fi-FI"/>
              <a:pPr/>
              <a:t>15.11.2018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000"/>
            <a:ext cx="4032250" cy="4068000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20000"/>
            <a:ext cx="4033838" cy="406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0C5BB-0625-4D6C-B50B-E59D43538913}" type="datetime1">
              <a:rPr lang="fi-FI"/>
              <a:pPr/>
              <a:t>15.11.2018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20F32F-4D5B-4D47-9A01-B27431B02251}" type="datetime1">
              <a:rPr lang="fi-FI"/>
              <a:pPr/>
              <a:t>15.11.2018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74A-68A3-4748-9195-F5D2476522EF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1752E5-19AD-4F6D-B50A-9D98F21736A0}" type="datetime1">
              <a:rPr lang="fi-FI"/>
              <a:pPr/>
              <a:t>15.11.2018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1752E5-19AD-4F6D-B50A-9D98F21736A0}" type="datetime1">
              <a:rPr lang="fi-FI"/>
              <a:pPr/>
              <a:t>15.11.2018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Suorakulmio 5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F8883D5A-7385-4269-9D87-04BF44B6FBC3}" type="datetime1">
              <a:rPr lang="fi-FI" smtClean="0"/>
              <a:pPr/>
              <a:t>15.11.2018</a:t>
            </a:fld>
            <a:endParaRPr lang="fi-F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5867400" y="6324600"/>
            <a:ext cx="2773363" cy="104775"/>
            <a:chOff x="340" y="3906"/>
            <a:chExt cx="1747" cy="66"/>
          </a:xfrm>
        </p:grpSpPr>
        <p:sp>
          <p:nvSpPr>
            <p:cNvPr id="105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988" y="328"/>
                </a:cxn>
                <a:cxn ang="0">
                  <a:pos x="2035" y="15"/>
                </a:cxn>
                <a:cxn ang="0">
                  <a:pos x="2305" y="715"/>
                </a:cxn>
                <a:cxn ang="0">
                  <a:pos x="2998" y="575"/>
                </a:cxn>
                <a:cxn ang="0">
                  <a:pos x="2968" y="715"/>
                </a:cxn>
                <a:cxn ang="0">
                  <a:pos x="3630" y="715"/>
                </a:cxn>
                <a:cxn ang="0">
                  <a:pos x="4594" y="161"/>
                </a:cxn>
                <a:cxn ang="0">
                  <a:pos x="4382" y="8"/>
                </a:cxn>
                <a:cxn ang="0">
                  <a:pos x="4106" y="61"/>
                </a:cxn>
                <a:cxn ang="0">
                  <a:pos x="3977" y="289"/>
                </a:cxn>
                <a:cxn ang="0">
                  <a:pos x="4019" y="568"/>
                </a:cxn>
                <a:cxn ang="0">
                  <a:pos x="4231" y="722"/>
                </a:cxn>
                <a:cxn ang="0">
                  <a:pos x="4507" y="669"/>
                </a:cxn>
                <a:cxn ang="0">
                  <a:pos x="4638" y="441"/>
                </a:cxn>
                <a:cxn ang="0">
                  <a:pos x="4514" y="497"/>
                </a:cxn>
                <a:cxn ang="0">
                  <a:pos x="4381" y="628"/>
                </a:cxn>
                <a:cxn ang="0">
                  <a:pos x="4190" y="608"/>
                </a:cxn>
                <a:cxn ang="0">
                  <a:pos x="4084" y="448"/>
                </a:cxn>
                <a:cxn ang="0">
                  <a:pos x="4099" y="233"/>
                </a:cxn>
                <a:cxn ang="0">
                  <a:pos x="4233" y="102"/>
                </a:cxn>
                <a:cxn ang="0">
                  <a:pos x="4422" y="122"/>
                </a:cxn>
                <a:cxn ang="0">
                  <a:pos x="4528" y="282"/>
                </a:cxn>
                <a:cxn ang="0">
                  <a:pos x="4939" y="715"/>
                </a:cxn>
                <a:cxn ang="0">
                  <a:pos x="5189" y="715"/>
                </a:cxn>
                <a:cxn ang="0">
                  <a:pos x="6393" y="15"/>
                </a:cxn>
                <a:cxn ang="0">
                  <a:pos x="6057" y="153"/>
                </a:cxn>
                <a:cxn ang="0">
                  <a:pos x="7590" y="715"/>
                </a:cxn>
                <a:cxn ang="0">
                  <a:pos x="7148" y="715"/>
                </a:cxn>
                <a:cxn ang="0">
                  <a:pos x="8228" y="15"/>
                </a:cxn>
                <a:cxn ang="0">
                  <a:pos x="8727" y="715"/>
                </a:cxn>
                <a:cxn ang="0">
                  <a:pos x="9110" y="456"/>
                </a:cxn>
                <a:cxn ang="0">
                  <a:pos x="9699" y="15"/>
                </a:cxn>
                <a:cxn ang="0">
                  <a:pos x="10970" y="326"/>
                </a:cxn>
                <a:cxn ang="0">
                  <a:pos x="10862" y="83"/>
                </a:cxn>
                <a:cxn ang="0">
                  <a:pos x="10596" y="3"/>
                </a:cxn>
                <a:cxn ang="0">
                  <a:pos x="10364" y="133"/>
                </a:cxn>
                <a:cxn ang="0">
                  <a:pos x="10301" y="404"/>
                </a:cxn>
                <a:cxn ang="0">
                  <a:pos x="10408" y="647"/>
                </a:cxn>
                <a:cxn ang="0">
                  <a:pos x="10674" y="726"/>
                </a:cxn>
                <a:cxn ang="0">
                  <a:pos x="10906" y="595"/>
                </a:cxn>
                <a:cxn ang="0">
                  <a:pos x="10866" y="365"/>
                </a:cxn>
                <a:cxn ang="0">
                  <a:pos x="10805" y="561"/>
                </a:cxn>
                <a:cxn ang="0">
                  <a:pos x="10635" y="638"/>
                </a:cxn>
                <a:cxn ang="0">
                  <a:pos x="10465" y="561"/>
                </a:cxn>
                <a:cxn ang="0">
                  <a:pos x="10403" y="365"/>
                </a:cxn>
                <a:cxn ang="0">
                  <a:pos x="10465" y="171"/>
                </a:cxn>
                <a:cxn ang="0">
                  <a:pos x="10635" y="92"/>
                </a:cxn>
                <a:cxn ang="0">
                  <a:pos x="10805" y="171"/>
                </a:cxn>
                <a:cxn ang="0">
                  <a:pos x="10866" y="365"/>
                </a:cxn>
                <a:cxn ang="0">
                  <a:pos x="11455" y="377"/>
                </a:cxn>
                <a:cxn ang="0">
                  <a:pos x="11231" y="231"/>
                </a:cxn>
                <a:cxn ang="0">
                  <a:pos x="11230" y="136"/>
                </a:cxn>
                <a:cxn ang="0">
                  <a:pos x="11356" y="92"/>
                </a:cxn>
                <a:cxn ang="0">
                  <a:pos x="11311" y="1"/>
                </a:cxn>
                <a:cxn ang="0">
                  <a:pos x="11148" y="74"/>
                </a:cxn>
                <a:cxn ang="0">
                  <a:pos x="11111" y="227"/>
                </a:cxn>
                <a:cxn ang="0">
                  <a:pos x="11276" y="383"/>
                </a:cxn>
                <a:cxn ang="0">
                  <a:pos x="11409" y="505"/>
                </a:cxn>
                <a:cxn ang="0">
                  <a:pos x="11320" y="631"/>
                </a:cxn>
                <a:cxn ang="0">
                  <a:pos x="11129" y="604"/>
                </a:cxn>
                <a:cxn ang="0">
                  <a:pos x="11308" y="725"/>
                </a:cxn>
                <a:cxn ang="0">
                  <a:pos x="11467" y="653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05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/>
              <a:ahLst/>
              <a:cxnLst>
                <a:cxn ang="0">
                  <a:pos x="316" y="88"/>
                </a:cxn>
                <a:cxn ang="0">
                  <a:pos x="776" y="611"/>
                </a:cxn>
                <a:cxn ang="0">
                  <a:pos x="1763" y="611"/>
                </a:cxn>
                <a:cxn ang="0">
                  <a:pos x="1710" y="594"/>
                </a:cxn>
                <a:cxn ang="0">
                  <a:pos x="1635" y="462"/>
                </a:cxn>
                <a:cxn ang="0">
                  <a:pos x="1600" y="341"/>
                </a:cxn>
                <a:cxn ang="0">
                  <a:pos x="1675" y="277"/>
                </a:cxn>
                <a:cxn ang="0">
                  <a:pos x="1706" y="196"/>
                </a:cxn>
                <a:cxn ang="0">
                  <a:pos x="1695" y="116"/>
                </a:cxn>
                <a:cxn ang="0">
                  <a:pos x="1652" y="56"/>
                </a:cxn>
                <a:cxn ang="0">
                  <a:pos x="1576" y="12"/>
                </a:cxn>
                <a:cxn ang="0">
                  <a:pos x="1257" y="0"/>
                </a:cxn>
                <a:cxn ang="0">
                  <a:pos x="1464" y="396"/>
                </a:cxn>
                <a:cxn ang="0">
                  <a:pos x="1508" y="433"/>
                </a:cxn>
                <a:cxn ang="0">
                  <a:pos x="1618" y="639"/>
                </a:cxn>
                <a:cxn ang="0">
                  <a:pos x="1683" y="690"/>
                </a:cxn>
                <a:cxn ang="0">
                  <a:pos x="1599" y="183"/>
                </a:cxn>
                <a:cxn ang="0">
                  <a:pos x="1570" y="256"/>
                </a:cxn>
                <a:cxn ang="0">
                  <a:pos x="1510" y="298"/>
                </a:cxn>
                <a:cxn ang="0">
                  <a:pos x="1486" y="88"/>
                </a:cxn>
                <a:cxn ang="0">
                  <a:pos x="1568" y="119"/>
                </a:cxn>
                <a:cxn ang="0">
                  <a:pos x="1595" y="161"/>
                </a:cxn>
                <a:cxn ang="0">
                  <a:pos x="1814" y="0"/>
                </a:cxn>
                <a:cxn ang="0">
                  <a:pos x="3000" y="700"/>
                </a:cxn>
                <a:cxn ang="0">
                  <a:pos x="3002" y="88"/>
                </a:cxn>
                <a:cxn ang="0">
                  <a:pos x="3476" y="700"/>
                </a:cxn>
                <a:cxn ang="0">
                  <a:pos x="4434" y="266"/>
                </a:cxn>
                <a:cxn ang="0">
                  <a:pos x="4382" y="145"/>
                </a:cxn>
                <a:cxn ang="0">
                  <a:pos x="4300" y="60"/>
                </a:cxn>
                <a:cxn ang="0">
                  <a:pos x="4178" y="7"/>
                </a:cxn>
                <a:cxn ang="0">
                  <a:pos x="4125" y="700"/>
                </a:cxn>
                <a:cxn ang="0">
                  <a:pos x="4258" y="668"/>
                </a:cxn>
                <a:cxn ang="0">
                  <a:pos x="4363" y="586"/>
                </a:cxn>
                <a:cxn ang="0">
                  <a:pos x="4420" y="488"/>
                </a:cxn>
                <a:cxn ang="0">
                  <a:pos x="4443" y="354"/>
                </a:cxn>
                <a:cxn ang="0">
                  <a:pos x="4328" y="441"/>
                </a:cxn>
                <a:cxn ang="0">
                  <a:pos x="4285" y="525"/>
                </a:cxn>
                <a:cxn ang="0">
                  <a:pos x="4211" y="587"/>
                </a:cxn>
                <a:cxn ang="0">
                  <a:pos x="4119" y="611"/>
                </a:cxn>
                <a:cxn ang="0">
                  <a:pos x="4156" y="94"/>
                </a:cxn>
                <a:cxn ang="0">
                  <a:pos x="4236" y="131"/>
                </a:cxn>
                <a:cxn ang="0">
                  <a:pos x="4298" y="200"/>
                </a:cxn>
                <a:cxn ang="0">
                  <a:pos x="4335" y="290"/>
                </a:cxn>
                <a:cxn ang="0">
                  <a:pos x="4600" y="0"/>
                </a:cxn>
                <a:cxn ang="0">
                  <a:pos x="4702" y="291"/>
                </a:cxn>
                <a:cxn ang="0">
                  <a:pos x="5324" y="0"/>
                </a:cxn>
                <a:cxn ang="0">
                  <a:pos x="6451" y="507"/>
                </a:cxn>
                <a:cxn ang="0">
                  <a:pos x="6343" y="549"/>
                </a:cxn>
                <a:cxn ang="0">
                  <a:pos x="6298" y="608"/>
                </a:cxn>
                <a:cxn ang="0">
                  <a:pos x="6205" y="624"/>
                </a:cxn>
                <a:cxn ang="0">
                  <a:pos x="6185" y="703"/>
                </a:cxn>
                <a:cxn ang="0">
                  <a:pos x="6283" y="712"/>
                </a:cxn>
                <a:cxn ang="0">
                  <a:pos x="6366" y="685"/>
                </a:cxn>
                <a:cxn ang="0">
                  <a:pos x="6419" y="632"/>
                </a:cxn>
                <a:cxn ang="0">
                  <a:pos x="6448" y="550"/>
                </a:cxn>
                <a:cxn ang="0">
                  <a:pos x="6565" y="700"/>
                </a:cxn>
                <a:cxn ang="0">
                  <a:pos x="6919" y="97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WEB_186x80px.jpg"/>
          <p:cNvPicPr>
            <a:picLocks noChangeAspect="1"/>
          </p:cNvPicPr>
          <p:nvPr/>
        </p:nvPicPr>
        <p:blipFill>
          <a:blip r:embed="rId13" cstate="print"/>
          <a:srcRect t="9687" b="12813"/>
          <a:stretch>
            <a:fillRect/>
          </a:stretch>
        </p:blipFill>
        <p:spPr>
          <a:xfrm>
            <a:off x="152400" y="5994398"/>
            <a:ext cx="1524000" cy="5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6" r:id="rId4"/>
    <p:sldLayoutId id="2147483652" r:id="rId5"/>
    <p:sldLayoutId id="2147483658" r:id="rId6"/>
    <p:sldLayoutId id="2147483653" r:id="rId7"/>
    <p:sldLayoutId id="2147483654" r:id="rId8"/>
    <p:sldLayoutId id="2147483659" r:id="rId9"/>
    <p:sldLayoutId id="2147483655" r:id="rId10"/>
    <p:sldLayoutId id="2147483657" r:id="rId11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CE68FF-8E34-4F85-818D-CEA12CA39FD0}" type="datetime1">
              <a:rPr lang="fi-FI" smtClean="0"/>
              <a:pPr/>
              <a:t>15.11.2018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97BD22-0332-4DBC-B8EE-8AB1909EAC6C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468313" y="548680"/>
            <a:ext cx="8207375" cy="1889720"/>
          </a:xfrm>
        </p:spPr>
        <p:txBody>
          <a:bodyPr/>
          <a:lstStyle/>
          <a:p>
            <a:r>
              <a:rPr lang="fi-FI" sz="3600" dirty="0"/>
              <a:t>Genomitiedon hyödyntäminen</a:t>
            </a:r>
            <a:br>
              <a:rPr lang="fi-FI" sz="3600" dirty="0"/>
            </a:br>
            <a:r>
              <a:rPr lang="fi-FI" sz="3600" dirty="0" smtClean="0"/>
              <a:t>yksilöllistetyn ennaltaehkäisyn </a:t>
            </a:r>
            <a:r>
              <a:rPr lang="fi-FI" sz="3600" dirty="0"/>
              <a:t>ja </a:t>
            </a:r>
            <a:r>
              <a:rPr lang="fi-FI" sz="3600" dirty="0" smtClean="0"/>
              <a:t>hoidon tukena</a:t>
            </a:r>
            <a:endParaRPr lang="fi-FI" sz="3600" dirty="0"/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Helena Kääriäinen</a:t>
            </a:r>
          </a:p>
          <a:p>
            <a:r>
              <a:rPr lang="fi-FI" dirty="0"/>
              <a:t>Perinnöllisyyslääkäri Tutkimusprofessori</a:t>
            </a:r>
          </a:p>
          <a:p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547813" y="6669360"/>
            <a:ext cx="6048375" cy="144190"/>
          </a:xfrm>
        </p:spPr>
        <p:txBody>
          <a:bodyPr/>
          <a:lstStyle/>
          <a:p>
            <a:r>
              <a:rPr lang="fi-FI" dirty="0"/>
              <a:t>Geenitiedosta genomitietoon / Helena Kääriäinen</a:t>
            </a:r>
          </a:p>
          <a:p>
            <a:endParaRPr lang="fi-FI" dirty="0"/>
          </a:p>
        </p:txBody>
      </p:sp>
      <p:pic>
        <p:nvPicPr>
          <p:cNvPr id="9" name="Picture 7" descr="ylabanneri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77976"/>
            <a:ext cx="9144000" cy="78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Mihin genomitietoa sovelletaan?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Harvinaisten tautien diagnostiikkaan</a:t>
            </a:r>
          </a:p>
          <a:p>
            <a:r>
              <a:rPr lang="fi-FI" dirty="0" smtClean="0"/>
              <a:t>Kasvainkudoksen geenimuutosten tunnistamiseen hoidon tarkentamiseksi juuri kyseiseen syöpään sopivimmaksi</a:t>
            </a:r>
          </a:p>
          <a:p>
            <a:r>
              <a:rPr lang="fi-FI" dirty="0" err="1" smtClean="0"/>
              <a:t>Farmakogeneettisten</a:t>
            </a:r>
            <a:r>
              <a:rPr lang="fi-FI" dirty="0" smtClean="0"/>
              <a:t> muutosten tunnistamiseen lääkityksen tehon ja turvallisuuden parantamiseksi</a:t>
            </a:r>
          </a:p>
          <a:p>
            <a:r>
              <a:rPr lang="fi-FI" dirty="0" smtClean="0"/>
              <a:t>Tavallisten kansantautien sairastumisriskin arviointiin</a:t>
            </a:r>
          </a:p>
          <a:p>
            <a:endParaRPr lang="fi-FI" dirty="0"/>
          </a:p>
          <a:p>
            <a:r>
              <a:rPr lang="fi-FI" dirty="0" smtClean="0"/>
              <a:t>Tutkimukseen, mm. tarkentamaan tietoa tautimekanismeista, jotta voidaan kehittää uusia (</a:t>
            </a:r>
            <a:r>
              <a:rPr lang="fi-FI" dirty="0" err="1" smtClean="0"/>
              <a:t>lääke)hoitoja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50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Mihin genomitietoa sovelletaan?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Harvinaisten tautien diagnostiikkaan</a:t>
            </a:r>
          </a:p>
          <a:p>
            <a:r>
              <a:rPr lang="fi-FI" dirty="0" smtClean="0">
                <a:solidFill>
                  <a:schemeClr val="bg1">
                    <a:lumMod val="65000"/>
                  </a:schemeClr>
                </a:solidFill>
              </a:rPr>
              <a:t>Kasvainkudoksen geenimuutosten tunnistamiseen hoidon tarkentamiseksi juuri kyseiseen syöpään sopivimmaksi</a:t>
            </a:r>
          </a:p>
          <a:p>
            <a:r>
              <a:rPr lang="fi-FI" dirty="0" err="1" smtClean="0">
                <a:solidFill>
                  <a:schemeClr val="bg1">
                    <a:lumMod val="65000"/>
                  </a:schemeClr>
                </a:solidFill>
              </a:rPr>
              <a:t>Farmakogeneettisten</a:t>
            </a:r>
            <a:r>
              <a:rPr lang="fi-FI" dirty="0" smtClean="0">
                <a:solidFill>
                  <a:schemeClr val="bg1">
                    <a:lumMod val="65000"/>
                  </a:schemeClr>
                </a:solidFill>
              </a:rPr>
              <a:t> muutosten tunnistamiseen lääkityksen tehon ja turvallisuuden parantamiseksi</a:t>
            </a:r>
          </a:p>
          <a:p>
            <a:r>
              <a:rPr lang="fi-FI" dirty="0" smtClean="0"/>
              <a:t>Tavallisten kansantautien sairastumisriskin arviointiin</a:t>
            </a:r>
          </a:p>
          <a:p>
            <a:endParaRPr lang="fi-FI" dirty="0"/>
          </a:p>
          <a:p>
            <a:r>
              <a:rPr lang="fi-FI" dirty="0" smtClean="0"/>
              <a:t>Tutkimukseen, mm. tarkentamaan tietoa tautimekanismeista, jotta voidaan kehittää uusia (</a:t>
            </a:r>
            <a:r>
              <a:rPr lang="fi-FI" dirty="0" err="1" smtClean="0"/>
              <a:t>lääke)hoitoja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2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Mihin genomitietoa sovelletaan?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Harvinaisten tautien </a:t>
            </a:r>
            <a:r>
              <a:rPr lang="fi-FI" dirty="0" smtClean="0"/>
              <a:t>diagnostiikkaan</a:t>
            </a:r>
          </a:p>
          <a:p>
            <a:pPr lvl="1"/>
            <a:r>
              <a:rPr lang="fi-FI" dirty="0" smtClean="0">
                <a:solidFill>
                  <a:srgbClr val="E20077"/>
                </a:solidFill>
              </a:rPr>
              <a:t>Yksilöllisempää hoitoa, ennustetta, perinnöllisyysneuvonta, ennaltaehkäisyä</a:t>
            </a:r>
            <a:endParaRPr lang="fi-FI" dirty="0" smtClean="0">
              <a:solidFill>
                <a:srgbClr val="E20077"/>
              </a:solidFill>
            </a:endParaRPr>
          </a:p>
          <a:p>
            <a:r>
              <a:rPr lang="fi-FI" dirty="0" smtClean="0"/>
              <a:t>Tavallisten </a:t>
            </a:r>
            <a:r>
              <a:rPr lang="fi-FI" dirty="0" smtClean="0"/>
              <a:t>kansantautien sairastumisriskin </a:t>
            </a:r>
            <a:r>
              <a:rPr lang="fi-FI" dirty="0" smtClean="0"/>
              <a:t>arviointiin</a:t>
            </a:r>
          </a:p>
          <a:p>
            <a:pPr lvl="1"/>
            <a:r>
              <a:rPr lang="fi-FI" dirty="0" smtClean="0">
                <a:solidFill>
                  <a:srgbClr val="E20077"/>
                </a:solidFill>
              </a:rPr>
              <a:t>Yksilöllisempää terveyden edistämistä ja sairauksien preventiota</a:t>
            </a:r>
            <a:endParaRPr lang="fi-FI" dirty="0" smtClean="0">
              <a:solidFill>
                <a:srgbClr val="E20077"/>
              </a:solidFill>
            </a:endParaRPr>
          </a:p>
          <a:p>
            <a:endParaRPr lang="fi-FI" dirty="0">
              <a:solidFill>
                <a:srgbClr val="E20077"/>
              </a:solidFill>
            </a:endParaRPr>
          </a:p>
          <a:p>
            <a:r>
              <a:rPr lang="fi-FI" dirty="0" smtClean="0"/>
              <a:t>Tutkimukseen, mm. tarkentamaan tietoa tautimekanismeista, jotta voidaan kehittää uusia (</a:t>
            </a:r>
            <a:r>
              <a:rPr lang="fi-FI" dirty="0" err="1" smtClean="0"/>
              <a:t>lääke)hoitoja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88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Miten päästään </a:t>
            </a:r>
            <a:r>
              <a:rPr lang="fi-FI" dirty="0" smtClean="0"/>
              <a:t>harvinaisen sairauden geenitason </a:t>
            </a:r>
            <a:r>
              <a:rPr lang="fi-FI" dirty="0" smtClean="0"/>
              <a:t>diagnoosiin?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solidFill>
                  <a:srgbClr val="E20077"/>
                </a:solidFill>
              </a:rPr>
              <a:t>Eilen:</a:t>
            </a:r>
            <a:r>
              <a:rPr lang="fi-FI" sz="2800" dirty="0" smtClean="0"/>
              <a:t> Kliinikko tutki huolella potilaan, havainnoi kaikki oireet ja löydökset. Kirjojen, julkaisujen  </a:t>
            </a:r>
            <a:r>
              <a:rPr lang="fi-FI" sz="2800" dirty="0" err="1" smtClean="0"/>
              <a:t>yms</a:t>
            </a:r>
            <a:r>
              <a:rPr lang="fi-FI" sz="2800" dirty="0" smtClean="0"/>
              <a:t> avulla päätyi kliiniseen diagnoosiin, joka oli joskus mahdollista varmistaa geenitasolla. </a:t>
            </a:r>
          </a:p>
        </p:txBody>
      </p:sp>
    </p:spTree>
    <p:extLst>
      <p:ext uri="{BB962C8B-B14F-4D97-AF65-F5344CB8AC3E}">
        <p14:creationId xmlns:p14="http://schemas.microsoft.com/office/powerpoint/2010/main" val="41789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Miten päästään </a:t>
            </a:r>
            <a:r>
              <a:rPr lang="fi-FI" dirty="0" smtClean="0"/>
              <a:t>harvinaisen sairauden geenitason </a:t>
            </a:r>
            <a:r>
              <a:rPr lang="fi-FI" dirty="0" smtClean="0"/>
              <a:t>diagnoosiin?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E20077"/>
                </a:solidFill>
              </a:rPr>
              <a:t>Tänään</a:t>
            </a:r>
            <a:r>
              <a:rPr lang="en-US" sz="2800" dirty="0" smtClean="0">
                <a:solidFill>
                  <a:srgbClr val="E20077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Kliinikko</a:t>
            </a:r>
            <a:r>
              <a:rPr lang="en-US" sz="2800" dirty="0" smtClean="0"/>
              <a:t> </a:t>
            </a:r>
            <a:r>
              <a:rPr lang="en-US" sz="2800" dirty="0" err="1" smtClean="0"/>
              <a:t>rekisteröi</a:t>
            </a:r>
            <a:r>
              <a:rPr lang="en-US" sz="2800" dirty="0" smtClean="0"/>
              <a:t> </a:t>
            </a:r>
            <a:r>
              <a:rPr lang="en-US" sz="2800" dirty="0" err="1" smtClean="0"/>
              <a:t>potilaan</a:t>
            </a:r>
            <a:r>
              <a:rPr lang="en-US" sz="2800" dirty="0" smtClean="0"/>
              <a:t> </a:t>
            </a:r>
            <a:r>
              <a:rPr lang="en-US" sz="2800" dirty="0" err="1" smtClean="0"/>
              <a:t>pääoireet</a:t>
            </a:r>
            <a:r>
              <a:rPr lang="en-US" sz="2800" dirty="0" smtClean="0"/>
              <a:t> ja </a:t>
            </a:r>
            <a:r>
              <a:rPr lang="en-US" sz="2800" dirty="0" err="1" smtClean="0"/>
              <a:t>löydöksen</a:t>
            </a:r>
            <a:r>
              <a:rPr lang="en-US" sz="2800" dirty="0" smtClean="0"/>
              <a:t>. </a:t>
            </a:r>
            <a:r>
              <a:rPr lang="en-US" sz="2800" dirty="0" err="1" smtClean="0"/>
              <a:t>Hän</a:t>
            </a:r>
            <a:r>
              <a:rPr lang="en-US" sz="2800" dirty="0" smtClean="0"/>
              <a:t> </a:t>
            </a:r>
            <a:r>
              <a:rPr lang="en-US" sz="2800" dirty="0" err="1" smtClean="0"/>
              <a:t>valitsee</a:t>
            </a:r>
            <a:r>
              <a:rPr lang="en-US" sz="2800" dirty="0" smtClean="0"/>
              <a:t> </a:t>
            </a:r>
            <a:r>
              <a:rPr lang="en-US" sz="2800" dirty="0" err="1" smtClean="0"/>
              <a:t>paneelitestin</a:t>
            </a:r>
            <a:r>
              <a:rPr lang="en-US" sz="2800" dirty="0" smtClean="0"/>
              <a:t>, </a:t>
            </a:r>
            <a:r>
              <a:rPr lang="en-US" sz="2800" dirty="0" err="1" smtClean="0"/>
              <a:t>jossa</a:t>
            </a:r>
            <a:r>
              <a:rPr lang="en-US" sz="2800" dirty="0" smtClean="0"/>
              <a:t> on </a:t>
            </a:r>
            <a:r>
              <a:rPr lang="en-US" sz="2800" dirty="0" err="1" smtClean="0"/>
              <a:t>muutamia</a:t>
            </a:r>
            <a:r>
              <a:rPr lang="en-US" sz="2800" dirty="0" smtClean="0"/>
              <a:t> </a:t>
            </a:r>
            <a:r>
              <a:rPr lang="en-US" sz="2800" dirty="0" err="1" smtClean="0"/>
              <a:t>kymmeniä</a:t>
            </a:r>
            <a:r>
              <a:rPr lang="en-US" sz="2800" dirty="0" smtClean="0"/>
              <a:t> tai </a:t>
            </a:r>
            <a:r>
              <a:rPr lang="en-US" sz="2800" dirty="0" err="1" smtClean="0"/>
              <a:t>jopa</a:t>
            </a:r>
            <a:r>
              <a:rPr lang="en-US" sz="2800" dirty="0" smtClean="0"/>
              <a:t> </a:t>
            </a:r>
            <a:r>
              <a:rPr lang="en-US" sz="2800" dirty="0" err="1" smtClean="0"/>
              <a:t>satoja</a:t>
            </a:r>
            <a:r>
              <a:rPr lang="en-US" sz="2800" dirty="0" smtClean="0"/>
              <a:t> </a:t>
            </a:r>
            <a:r>
              <a:rPr lang="en-US" sz="2800" dirty="0" err="1" smtClean="0"/>
              <a:t>ko</a:t>
            </a:r>
            <a:r>
              <a:rPr lang="en-US" sz="2800" dirty="0" smtClean="0"/>
              <a:t> </a:t>
            </a:r>
            <a:r>
              <a:rPr lang="en-US" sz="2800" dirty="0" err="1" smtClean="0"/>
              <a:t>oirekuvaan</a:t>
            </a:r>
            <a:r>
              <a:rPr lang="en-US" sz="2800" dirty="0" smtClean="0"/>
              <a:t> </a:t>
            </a:r>
            <a:r>
              <a:rPr lang="en-US" sz="2800" dirty="0" err="1" smtClean="0"/>
              <a:t>liitettyjä</a:t>
            </a:r>
            <a:r>
              <a:rPr lang="en-US" sz="2800" dirty="0" smtClean="0"/>
              <a:t> </a:t>
            </a:r>
            <a:r>
              <a:rPr lang="en-US" sz="2800" dirty="0" err="1" smtClean="0"/>
              <a:t>geenejä</a:t>
            </a:r>
            <a:r>
              <a:rPr lang="en-US" sz="2800" dirty="0" smtClean="0"/>
              <a:t>.</a:t>
            </a:r>
          </a:p>
          <a:p>
            <a:endParaRPr lang="fi-FI" sz="2800" dirty="0" smtClean="0"/>
          </a:p>
        </p:txBody>
      </p:sp>
    </p:spTree>
    <p:extLst>
      <p:ext uri="{BB962C8B-B14F-4D97-AF65-F5344CB8AC3E}">
        <p14:creationId xmlns:p14="http://schemas.microsoft.com/office/powerpoint/2010/main" val="33708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Miten päästään </a:t>
            </a:r>
            <a:r>
              <a:rPr lang="fi-FI" dirty="0" smtClean="0"/>
              <a:t>harvinaisen sairauden geenitason </a:t>
            </a:r>
            <a:r>
              <a:rPr lang="fi-FI" dirty="0" smtClean="0"/>
              <a:t>diagnoosiin?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err="1" smtClean="0">
                <a:solidFill>
                  <a:srgbClr val="E20077"/>
                </a:solidFill>
              </a:rPr>
              <a:t>Huomenna</a:t>
            </a:r>
            <a:r>
              <a:rPr lang="en-US" sz="2800" dirty="0" smtClean="0">
                <a:solidFill>
                  <a:srgbClr val="E20077"/>
                </a:solidFill>
              </a:rPr>
              <a:t>: </a:t>
            </a:r>
            <a:r>
              <a:rPr lang="en-US" sz="2800" dirty="0" err="1" smtClean="0"/>
              <a:t>Diagnostiikka</a:t>
            </a:r>
            <a:r>
              <a:rPr lang="en-US" sz="2800" dirty="0" smtClean="0"/>
              <a:t> </a:t>
            </a:r>
            <a:r>
              <a:rPr lang="en-US" sz="2800" dirty="0" err="1" smtClean="0"/>
              <a:t>lähtee</a:t>
            </a:r>
            <a:r>
              <a:rPr lang="en-US" sz="2800" dirty="0" smtClean="0"/>
              <a:t> </a:t>
            </a:r>
            <a:r>
              <a:rPr lang="en-US" sz="2800" dirty="0" err="1" smtClean="0"/>
              <a:t>liikkeelle</a:t>
            </a:r>
            <a:r>
              <a:rPr lang="en-US" sz="2800" dirty="0" smtClean="0"/>
              <a:t> </a:t>
            </a:r>
            <a:r>
              <a:rPr lang="en-US" sz="2800" dirty="0" err="1" smtClean="0"/>
              <a:t>genomitestauksesta</a:t>
            </a:r>
            <a:r>
              <a:rPr lang="en-US" sz="2800" dirty="0" smtClean="0"/>
              <a:t>; </a:t>
            </a:r>
            <a:r>
              <a:rPr lang="en-US" sz="2800" dirty="0" err="1" smtClean="0"/>
              <a:t>löytyy</a:t>
            </a:r>
            <a:r>
              <a:rPr lang="en-US" sz="2800" dirty="0" smtClean="0"/>
              <a:t> </a:t>
            </a:r>
            <a:r>
              <a:rPr lang="en-US" sz="2800" dirty="0" err="1" smtClean="0"/>
              <a:t>mutaatioita</a:t>
            </a:r>
            <a:r>
              <a:rPr lang="en-US" sz="2800" dirty="0" smtClean="0"/>
              <a:t> ja </a:t>
            </a:r>
            <a:r>
              <a:rPr lang="en-US" sz="2800" dirty="0" err="1" smtClean="0"/>
              <a:t>variantteja</a:t>
            </a:r>
            <a:r>
              <a:rPr lang="en-US" sz="2800" dirty="0" smtClean="0"/>
              <a:t> ja </a:t>
            </a:r>
            <a:r>
              <a:rPr lang="en-US" sz="2800" dirty="0" err="1" smtClean="0"/>
              <a:t>kliinikko</a:t>
            </a:r>
            <a:r>
              <a:rPr lang="en-US" sz="2800" dirty="0" smtClean="0"/>
              <a:t> </a:t>
            </a:r>
            <a:r>
              <a:rPr lang="en-US" sz="2800" dirty="0" err="1" smtClean="0"/>
              <a:t>päättelee</a:t>
            </a:r>
            <a:r>
              <a:rPr lang="en-US" sz="2800" dirty="0" smtClean="0"/>
              <a:t> </a:t>
            </a:r>
            <a:r>
              <a:rPr lang="en-US" sz="2800" dirty="0" err="1" smtClean="0"/>
              <a:t>miten</a:t>
            </a:r>
            <a:r>
              <a:rPr lang="en-US" sz="2800" dirty="0" smtClean="0"/>
              <a:t> ne </a:t>
            </a:r>
            <a:r>
              <a:rPr lang="en-US" sz="2800" dirty="0" err="1" smtClean="0"/>
              <a:t>sopisivat</a:t>
            </a:r>
            <a:r>
              <a:rPr lang="en-US" sz="2800" dirty="0" smtClean="0"/>
              <a:t> </a:t>
            </a:r>
            <a:r>
              <a:rPr lang="en-US" sz="2800" dirty="0" err="1" smtClean="0"/>
              <a:t>liittymään</a:t>
            </a:r>
            <a:r>
              <a:rPr lang="en-US" sz="2800" dirty="0" smtClean="0"/>
              <a:t> </a:t>
            </a:r>
            <a:r>
              <a:rPr lang="en-US" sz="2800" dirty="0" err="1" smtClean="0"/>
              <a:t>potilaan</a:t>
            </a:r>
            <a:r>
              <a:rPr lang="en-US" sz="2800" dirty="0" smtClean="0"/>
              <a:t> </a:t>
            </a:r>
            <a:r>
              <a:rPr lang="en-US" sz="2800" dirty="0" err="1" smtClean="0"/>
              <a:t>taudinkuvaan</a:t>
            </a:r>
            <a:r>
              <a:rPr lang="en-US" sz="2800" dirty="0" smtClean="0"/>
              <a:t>. </a:t>
            </a:r>
            <a:r>
              <a:rPr lang="en-US" sz="2800" dirty="0" err="1" smtClean="0"/>
              <a:t>Sopiva</a:t>
            </a:r>
            <a:r>
              <a:rPr lang="en-US" sz="2800" dirty="0" smtClean="0"/>
              <a:t> </a:t>
            </a:r>
            <a:r>
              <a:rPr lang="en-US" sz="2800" dirty="0" err="1" smtClean="0"/>
              <a:t>variantti</a:t>
            </a:r>
            <a:r>
              <a:rPr lang="en-US" sz="2800" dirty="0" smtClean="0"/>
              <a:t> </a:t>
            </a:r>
            <a:r>
              <a:rPr lang="en-US" sz="2800" dirty="0" err="1" smtClean="0"/>
              <a:t>ohjaa</a:t>
            </a:r>
            <a:r>
              <a:rPr lang="en-US" sz="2800" dirty="0" smtClean="0"/>
              <a:t> </a:t>
            </a:r>
            <a:r>
              <a:rPr lang="en-US" sz="2800" dirty="0" err="1" smtClean="0"/>
              <a:t>geenitason</a:t>
            </a:r>
            <a:r>
              <a:rPr lang="en-US" sz="2800" dirty="0" smtClean="0"/>
              <a:t> </a:t>
            </a:r>
            <a:r>
              <a:rPr lang="en-US" sz="2800" dirty="0" err="1" smtClean="0"/>
              <a:t>diagnoosiin</a:t>
            </a:r>
            <a:r>
              <a:rPr lang="en-US" sz="2800" dirty="0" smtClean="0"/>
              <a:t>. </a:t>
            </a:r>
            <a:endParaRPr lang="fi-FI" sz="2800" dirty="0" smtClean="0"/>
          </a:p>
        </p:txBody>
      </p:sp>
    </p:spTree>
    <p:extLst>
      <p:ext uri="{BB962C8B-B14F-4D97-AF65-F5344CB8AC3E}">
        <p14:creationId xmlns:p14="http://schemas.microsoft.com/office/powerpoint/2010/main" val="409948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Elämmekö eilisessä, tässä päivässä vai huomisessa?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>
                <a:solidFill>
                  <a:srgbClr val="E20077"/>
                </a:solidFill>
              </a:rPr>
              <a:t>Eilen:</a:t>
            </a:r>
            <a:r>
              <a:rPr lang="fi-FI" dirty="0"/>
              <a:t> Kliinikko tutki huolella potilaan, havainnoi kaikki oireet ja löydökset. Kirjojen, julkaisujen  </a:t>
            </a:r>
            <a:r>
              <a:rPr lang="fi-FI" dirty="0" err="1"/>
              <a:t>yms</a:t>
            </a:r>
            <a:r>
              <a:rPr lang="fi-FI" dirty="0"/>
              <a:t> avulla päätyi kliiniseen diagnoosiin, joka oli joskus mahdollista varmistaa geenitasolla. </a:t>
            </a:r>
            <a:endParaRPr lang="fi-FI" dirty="0" smtClean="0"/>
          </a:p>
          <a:p>
            <a:r>
              <a:rPr lang="en-US" sz="2400" dirty="0" err="1">
                <a:solidFill>
                  <a:srgbClr val="E20077"/>
                </a:solidFill>
              </a:rPr>
              <a:t>Tänään</a:t>
            </a:r>
            <a:r>
              <a:rPr lang="en-US" sz="2400" dirty="0">
                <a:solidFill>
                  <a:srgbClr val="E20077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err="1" smtClean="0"/>
              <a:t>Kliinikko</a:t>
            </a:r>
            <a:r>
              <a:rPr lang="en-US" sz="2400" dirty="0" smtClean="0"/>
              <a:t> </a:t>
            </a:r>
            <a:r>
              <a:rPr lang="en-US" sz="2400" dirty="0" err="1"/>
              <a:t>rekisteröi</a:t>
            </a:r>
            <a:r>
              <a:rPr lang="en-US" sz="2400" dirty="0"/>
              <a:t> </a:t>
            </a:r>
            <a:r>
              <a:rPr lang="en-US" sz="2400" dirty="0" err="1"/>
              <a:t>potilaan</a:t>
            </a:r>
            <a:r>
              <a:rPr lang="en-US" sz="2400" dirty="0"/>
              <a:t> </a:t>
            </a:r>
            <a:r>
              <a:rPr lang="en-US" sz="2400" dirty="0" err="1"/>
              <a:t>pääoireet</a:t>
            </a:r>
            <a:r>
              <a:rPr lang="en-US" sz="2400" dirty="0"/>
              <a:t> ja </a:t>
            </a:r>
            <a:r>
              <a:rPr lang="en-US" sz="2400" dirty="0" err="1"/>
              <a:t>löydöksen</a:t>
            </a:r>
            <a:r>
              <a:rPr lang="en-US" sz="2400" dirty="0"/>
              <a:t>. </a:t>
            </a:r>
            <a:r>
              <a:rPr lang="en-US" sz="2400" dirty="0" err="1"/>
              <a:t>Hän</a:t>
            </a:r>
            <a:r>
              <a:rPr lang="en-US" sz="2400" dirty="0"/>
              <a:t> </a:t>
            </a:r>
            <a:r>
              <a:rPr lang="en-US" sz="2400" dirty="0" err="1"/>
              <a:t>valitsee</a:t>
            </a:r>
            <a:r>
              <a:rPr lang="en-US" sz="2400" dirty="0"/>
              <a:t> </a:t>
            </a:r>
            <a:r>
              <a:rPr lang="en-US" sz="2400" dirty="0" err="1"/>
              <a:t>paneelitestin</a:t>
            </a:r>
            <a:r>
              <a:rPr lang="en-US" sz="2400" dirty="0"/>
              <a:t>, </a:t>
            </a:r>
            <a:r>
              <a:rPr lang="en-US" sz="2400" dirty="0" err="1"/>
              <a:t>jossa</a:t>
            </a:r>
            <a:r>
              <a:rPr lang="en-US" sz="2400" dirty="0"/>
              <a:t> on </a:t>
            </a:r>
            <a:r>
              <a:rPr lang="en-US" sz="2400" dirty="0" err="1"/>
              <a:t>muutamia</a:t>
            </a:r>
            <a:r>
              <a:rPr lang="en-US" sz="2400" dirty="0"/>
              <a:t> </a:t>
            </a:r>
            <a:r>
              <a:rPr lang="en-US" sz="2400" dirty="0" err="1"/>
              <a:t>kymmeniä</a:t>
            </a:r>
            <a:r>
              <a:rPr lang="en-US" sz="2400" dirty="0"/>
              <a:t> tai </a:t>
            </a:r>
            <a:r>
              <a:rPr lang="en-US" sz="2400" dirty="0" err="1"/>
              <a:t>jopa</a:t>
            </a:r>
            <a:r>
              <a:rPr lang="en-US" sz="2400" dirty="0"/>
              <a:t> </a:t>
            </a:r>
            <a:r>
              <a:rPr lang="en-US" sz="2400" dirty="0" err="1"/>
              <a:t>satoja</a:t>
            </a:r>
            <a:r>
              <a:rPr lang="en-US" sz="2400" dirty="0"/>
              <a:t> </a:t>
            </a:r>
            <a:r>
              <a:rPr lang="en-US" sz="2400" dirty="0" err="1"/>
              <a:t>ko</a:t>
            </a:r>
            <a:r>
              <a:rPr lang="en-US" sz="2400" dirty="0"/>
              <a:t> </a:t>
            </a:r>
            <a:r>
              <a:rPr lang="en-US" sz="2400" dirty="0" err="1"/>
              <a:t>oirekuvaan</a:t>
            </a:r>
            <a:r>
              <a:rPr lang="en-US" sz="2400" dirty="0"/>
              <a:t> </a:t>
            </a:r>
            <a:r>
              <a:rPr lang="en-US" sz="2400" dirty="0" err="1"/>
              <a:t>liitettyjä</a:t>
            </a:r>
            <a:r>
              <a:rPr lang="en-US" sz="2400" dirty="0"/>
              <a:t> </a:t>
            </a:r>
            <a:r>
              <a:rPr lang="en-US" sz="2400" dirty="0" err="1"/>
              <a:t>geenejä</a:t>
            </a:r>
            <a:r>
              <a:rPr lang="en-US" sz="2400" dirty="0" smtClean="0"/>
              <a:t>.</a:t>
            </a:r>
          </a:p>
          <a:p>
            <a:r>
              <a:rPr lang="en-US" sz="2400" dirty="0" err="1">
                <a:solidFill>
                  <a:srgbClr val="E20077"/>
                </a:solidFill>
              </a:rPr>
              <a:t>Huomenna</a:t>
            </a:r>
            <a:r>
              <a:rPr lang="en-US" sz="2400" dirty="0">
                <a:solidFill>
                  <a:srgbClr val="E20077"/>
                </a:solidFill>
              </a:rPr>
              <a:t>: </a:t>
            </a:r>
            <a:r>
              <a:rPr lang="en-US" sz="2400" dirty="0" err="1"/>
              <a:t>Diagnostiikka</a:t>
            </a:r>
            <a:r>
              <a:rPr lang="en-US" sz="2400" dirty="0"/>
              <a:t> </a:t>
            </a:r>
            <a:r>
              <a:rPr lang="en-US" sz="2400" dirty="0" err="1"/>
              <a:t>lähtee</a:t>
            </a:r>
            <a:r>
              <a:rPr lang="en-US" sz="2400" dirty="0"/>
              <a:t> </a:t>
            </a:r>
            <a:r>
              <a:rPr lang="en-US" sz="2400" dirty="0" err="1"/>
              <a:t>liikkeelle</a:t>
            </a:r>
            <a:r>
              <a:rPr lang="en-US" sz="2400" dirty="0"/>
              <a:t> </a:t>
            </a:r>
            <a:r>
              <a:rPr lang="en-US" sz="2400" dirty="0" err="1"/>
              <a:t>genomitestauksesta</a:t>
            </a:r>
            <a:r>
              <a:rPr lang="en-US" sz="2400" dirty="0"/>
              <a:t>; </a:t>
            </a:r>
            <a:r>
              <a:rPr lang="en-US" sz="2400" dirty="0" err="1"/>
              <a:t>löytyy</a:t>
            </a:r>
            <a:r>
              <a:rPr lang="en-US" sz="2400" dirty="0"/>
              <a:t> </a:t>
            </a:r>
            <a:r>
              <a:rPr lang="en-US" sz="2400" dirty="0" err="1"/>
              <a:t>mutaatioita</a:t>
            </a:r>
            <a:r>
              <a:rPr lang="en-US" sz="2400" dirty="0"/>
              <a:t> ja </a:t>
            </a:r>
            <a:r>
              <a:rPr lang="en-US" sz="2400" dirty="0" err="1"/>
              <a:t>variantteja</a:t>
            </a:r>
            <a:r>
              <a:rPr lang="en-US" sz="2400" dirty="0"/>
              <a:t> ja </a:t>
            </a:r>
            <a:r>
              <a:rPr lang="en-US" sz="2400" dirty="0" err="1"/>
              <a:t>kliinikko</a:t>
            </a:r>
            <a:r>
              <a:rPr lang="en-US" sz="2400" dirty="0"/>
              <a:t> </a:t>
            </a:r>
            <a:r>
              <a:rPr lang="en-US" sz="2400" dirty="0" err="1"/>
              <a:t>päättelee</a:t>
            </a:r>
            <a:r>
              <a:rPr lang="en-US" sz="2400" dirty="0"/>
              <a:t> </a:t>
            </a:r>
            <a:r>
              <a:rPr lang="en-US" sz="2400" dirty="0" err="1"/>
              <a:t>miten</a:t>
            </a:r>
            <a:r>
              <a:rPr lang="en-US" sz="2400" dirty="0"/>
              <a:t> ne </a:t>
            </a:r>
            <a:r>
              <a:rPr lang="en-US" sz="2400" dirty="0" err="1"/>
              <a:t>sopisivat</a:t>
            </a:r>
            <a:r>
              <a:rPr lang="en-US" sz="2400" dirty="0"/>
              <a:t> </a:t>
            </a:r>
            <a:r>
              <a:rPr lang="en-US" sz="2400" dirty="0" err="1"/>
              <a:t>liittymään</a:t>
            </a:r>
            <a:r>
              <a:rPr lang="en-US" sz="2400" dirty="0"/>
              <a:t> </a:t>
            </a:r>
            <a:r>
              <a:rPr lang="en-US" sz="2400" dirty="0" err="1"/>
              <a:t>potilaan</a:t>
            </a:r>
            <a:r>
              <a:rPr lang="en-US" sz="2400" dirty="0"/>
              <a:t> </a:t>
            </a:r>
            <a:r>
              <a:rPr lang="en-US" sz="2400" dirty="0" err="1"/>
              <a:t>taudinkuvaan</a:t>
            </a:r>
            <a:r>
              <a:rPr lang="en-US" sz="2400" dirty="0"/>
              <a:t>. </a:t>
            </a:r>
            <a:r>
              <a:rPr lang="en-US" sz="2400" dirty="0" err="1"/>
              <a:t>Sopiva</a:t>
            </a:r>
            <a:r>
              <a:rPr lang="en-US" sz="2400" dirty="0"/>
              <a:t> </a:t>
            </a:r>
            <a:r>
              <a:rPr lang="en-US" sz="2400" dirty="0" err="1"/>
              <a:t>variantti</a:t>
            </a:r>
            <a:r>
              <a:rPr lang="en-US" sz="2400" dirty="0"/>
              <a:t> </a:t>
            </a:r>
            <a:r>
              <a:rPr lang="en-US" sz="2400" dirty="0" err="1"/>
              <a:t>ohjaa</a:t>
            </a:r>
            <a:r>
              <a:rPr lang="en-US" sz="2400" dirty="0"/>
              <a:t> </a:t>
            </a:r>
            <a:r>
              <a:rPr lang="en-US" sz="2400" dirty="0" err="1"/>
              <a:t>geenitason</a:t>
            </a:r>
            <a:r>
              <a:rPr lang="en-US" sz="2400" dirty="0"/>
              <a:t> </a:t>
            </a:r>
            <a:r>
              <a:rPr lang="en-US" sz="2400" dirty="0" err="1"/>
              <a:t>diagnoosiin</a:t>
            </a:r>
            <a:r>
              <a:rPr lang="en-US" sz="2400" dirty="0"/>
              <a:t>. </a:t>
            </a:r>
            <a:endParaRPr lang="fi-FI" sz="2400" dirty="0"/>
          </a:p>
          <a:p>
            <a:endParaRPr lang="en-US" sz="2400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93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Tarvitaanko geenitason diagnoosia?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Länsimainen terveydenhuolto on hyvin diagnoosikeskeistä!</a:t>
            </a:r>
          </a:p>
          <a:p>
            <a:endParaRPr lang="fi-FI" dirty="0"/>
          </a:p>
          <a:p>
            <a:r>
              <a:rPr lang="fi-FI" dirty="0" smtClean="0"/>
              <a:t>Oikea diagnoosi lopettaa diagnoosin etsimisen.</a:t>
            </a:r>
          </a:p>
          <a:p>
            <a:r>
              <a:rPr lang="fi-FI" dirty="0" smtClean="0"/>
              <a:t>Oikea diagnoosi selkiyttää ennustetta.</a:t>
            </a:r>
          </a:p>
          <a:p>
            <a:r>
              <a:rPr lang="fi-FI" dirty="0" smtClean="0"/>
              <a:t>Oikea geenitason diagnoosi varmistaa periytymistavan ja </a:t>
            </a:r>
            <a:r>
              <a:rPr lang="fi-FI" dirty="0" smtClean="0"/>
              <a:t>antaa työkalun lähisuvun </a:t>
            </a:r>
            <a:r>
              <a:rPr lang="fi-FI" dirty="0" smtClean="0"/>
              <a:t>tutkimisen ja perhesuunnittelun</a:t>
            </a:r>
            <a:r>
              <a:rPr lang="fi-FI" dirty="0" smtClean="0"/>
              <a:t>.</a:t>
            </a:r>
          </a:p>
          <a:p>
            <a:r>
              <a:rPr lang="fi-FI" dirty="0" smtClean="0"/>
              <a:t>Oikea diagnoosi auttaa yksilöllisen hoidon ja kuntoutuksen suunnittelussa ja toteuttamisessa.</a:t>
            </a:r>
            <a:endParaRPr lang="fi-FI" dirty="0" smtClean="0"/>
          </a:p>
          <a:p>
            <a:r>
              <a:rPr lang="fi-FI" dirty="0" smtClean="0"/>
              <a:t>Joskus harvoin oikea diagnoosi ohjaa spesifiseen lääkehoitoon.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81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Seulonta perhesuunnittelua varten?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Välimerenmaissa, erityisesti Kyproksella, on menestyksellä seulottu </a:t>
            </a:r>
            <a:r>
              <a:rPr lang="fi-FI" dirty="0" err="1" smtClean="0"/>
              <a:t>thalassemian</a:t>
            </a:r>
            <a:r>
              <a:rPr lang="fi-FI" dirty="0" smtClean="0"/>
              <a:t> kantajia nuorten aikuisten joukosta.</a:t>
            </a:r>
          </a:p>
          <a:p>
            <a:r>
              <a:rPr lang="fi-FI" dirty="0" smtClean="0"/>
              <a:t>Israelissa, taustana yli 40v sitten aloitettu </a:t>
            </a:r>
            <a:r>
              <a:rPr lang="fi-FI" dirty="0" err="1" smtClean="0"/>
              <a:t>Tay-Sachs</a:t>
            </a:r>
            <a:r>
              <a:rPr lang="fi-FI" dirty="0" smtClean="0"/>
              <a:t> –seulonta, tarjotaan väestölle muutamien kymmenten resessiivisten tautien kantajatestausta; tauteihin on spesifiset </a:t>
            </a:r>
            <a:r>
              <a:rPr lang="fi-FI" dirty="0" err="1" smtClean="0"/>
              <a:t>foundermutaatiot</a:t>
            </a:r>
            <a:r>
              <a:rPr lang="fi-FI" dirty="0" smtClean="0"/>
              <a:t>.</a:t>
            </a:r>
          </a:p>
          <a:p>
            <a:r>
              <a:rPr lang="fi-FI" dirty="0" smtClean="0"/>
              <a:t>Näiden seulontojen seurauksena </a:t>
            </a:r>
            <a:r>
              <a:rPr lang="fi-FI" dirty="0" err="1" smtClean="0"/>
              <a:t>ko</a:t>
            </a:r>
            <a:r>
              <a:rPr lang="fi-FI" dirty="0" smtClean="0"/>
              <a:t> tauteja sairastavia syntyy tuskin lainkaan, vaikka sikiödiagnostiikka/abortit ovat perheiden omia valintoja näissäkin maissa.</a:t>
            </a:r>
            <a:endParaRPr lang="fi-FI" dirty="0" smtClean="0"/>
          </a:p>
          <a:p>
            <a:r>
              <a:rPr lang="fi-FI" dirty="0" smtClean="0"/>
              <a:t>Entäs Suomi?</a:t>
            </a:r>
          </a:p>
        </p:txBody>
      </p:sp>
    </p:spTree>
    <p:extLst>
      <p:ext uri="{BB962C8B-B14F-4D97-AF65-F5344CB8AC3E}">
        <p14:creationId xmlns:p14="http://schemas.microsoft.com/office/powerpoint/2010/main" val="28219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Olisiko suomalaisen tautiperinnön kantajaseulonta (STP) perhesuunnittelun tukemista vai eugeniikkaa?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Suomessa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ole </a:t>
            </a:r>
            <a:r>
              <a:rPr lang="en-US" dirty="0" err="1" smtClean="0"/>
              <a:t>haluttu</a:t>
            </a:r>
            <a:r>
              <a:rPr lang="en-US" dirty="0" smtClean="0"/>
              <a:t> </a:t>
            </a:r>
            <a:r>
              <a:rPr lang="en-US" dirty="0" err="1" smtClean="0"/>
              <a:t>lähteä</a:t>
            </a:r>
            <a:r>
              <a:rPr lang="en-US" dirty="0" smtClean="0"/>
              <a:t> </a:t>
            </a:r>
            <a:r>
              <a:rPr lang="en-US" dirty="0" err="1" smtClean="0"/>
              <a:t>väestötasolla</a:t>
            </a:r>
            <a:r>
              <a:rPr lang="en-US" dirty="0" smtClean="0"/>
              <a:t> </a:t>
            </a:r>
            <a:r>
              <a:rPr lang="en-US" dirty="0" err="1" smtClean="0"/>
              <a:t>seulomaan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kantajia</a:t>
            </a:r>
            <a:r>
              <a:rPr lang="en-US" dirty="0" smtClean="0"/>
              <a:t>; </a:t>
            </a:r>
            <a:r>
              <a:rPr lang="en-US" dirty="0" err="1" smtClean="0"/>
              <a:t>luultavasti</a:t>
            </a:r>
            <a:r>
              <a:rPr lang="en-US" dirty="0" smtClean="0"/>
              <a:t> on </a:t>
            </a:r>
            <a:r>
              <a:rPr lang="en-US" dirty="0" err="1" smtClean="0"/>
              <a:t>pelätty</a:t>
            </a:r>
            <a:r>
              <a:rPr lang="en-US" dirty="0" smtClean="0"/>
              <a:t> </a:t>
            </a:r>
            <a:r>
              <a:rPr lang="en-US" dirty="0" err="1" smtClean="0"/>
              <a:t>poliittista</a:t>
            </a:r>
            <a:r>
              <a:rPr lang="en-US" dirty="0" smtClean="0"/>
              <a:t> </a:t>
            </a:r>
            <a:r>
              <a:rPr lang="en-US" dirty="0" err="1" smtClean="0"/>
              <a:t>vastustusta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Nyt</a:t>
            </a:r>
            <a:r>
              <a:rPr lang="en-US" dirty="0" smtClean="0"/>
              <a:t> </a:t>
            </a:r>
            <a:r>
              <a:rPr lang="en-US" dirty="0" err="1" smtClean="0"/>
              <a:t>lapsettomuushoitoon</a:t>
            </a:r>
            <a:r>
              <a:rPr lang="en-US" dirty="0" smtClean="0"/>
              <a:t> </a:t>
            </a:r>
            <a:r>
              <a:rPr lang="en-US" dirty="0" err="1" smtClean="0"/>
              <a:t>liittyen</a:t>
            </a:r>
            <a:r>
              <a:rPr lang="en-US" dirty="0" smtClean="0"/>
              <a:t> </a:t>
            </a:r>
            <a:r>
              <a:rPr lang="en-US" dirty="0" err="1" smtClean="0"/>
              <a:t>ollaan</a:t>
            </a:r>
            <a:r>
              <a:rPr lang="en-US" dirty="0" smtClean="0"/>
              <a:t> </a:t>
            </a:r>
            <a:r>
              <a:rPr lang="en-US" dirty="0" err="1" smtClean="0"/>
              <a:t>aloitettu</a:t>
            </a:r>
            <a:r>
              <a:rPr lang="en-US" dirty="0" smtClean="0"/>
              <a:t> </a:t>
            </a:r>
            <a:r>
              <a:rPr lang="en-US" dirty="0" err="1" smtClean="0"/>
              <a:t>STPn</a:t>
            </a:r>
            <a:r>
              <a:rPr lang="en-US" dirty="0" smtClean="0"/>
              <a:t> </a:t>
            </a:r>
            <a:r>
              <a:rPr lang="en-US" dirty="0" err="1" smtClean="0"/>
              <a:t>vaikeimpien</a:t>
            </a:r>
            <a:r>
              <a:rPr lang="en-US" dirty="0" smtClean="0"/>
              <a:t> </a:t>
            </a:r>
            <a:r>
              <a:rPr lang="en-US" dirty="0" err="1" smtClean="0"/>
              <a:t>tautien</a:t>
            </a:r>
            <a:r>
              <a:rPr lang="en-US" dirty="0" smtClean="0"/>
              <a:t> </a:t>
            </a:r>
            <a:r>
              <a:rPr lang="en-US" dirty="0" err="1" smtClean="0"/>
              <a:t>kantajaseulontaa</a:t>
            </a:r>
            <a:r>
              <a:rPr lang="en-US" dirty="0" smtClean="0"/>
              <a:t> </a:t>
            </a:r>
            <a:r>
              <a:rPr lang="en-US" dirty="0" err="1" smtClean="0"/>
              <a:t>sukusoluluovuttajille</a:t>
            </a:r>
            <a:r>
              <a:rPr lang="en-US" dirty="0" smtClean="0"/>
              <a:t> ja </a:t>
            </a:r>
            <a:r>
              <a:rPr lang="en-US" dirty="0" err="1" smtClean="0"/>
              <a:t>hoidettaville</a:t>
            </a:r>
            <a:r>
              <a:rPr lang="en-US" dirty="0" smtClean="0"/>
              <a:t> </a:t>
            </a:r>
            <a:r>
              <a:rPr lang="en-US" dirty="0" err="1" smtClean="0"/>
              <a:t>pareille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Kun </a:t>
            </a:r>
            <a:r>
              <a:rPr lang="en-US" dirty="0" err="1" smtClean="0"/>
              <a:t>tällainen</a:t>
            </a:r>
            <a:r>
              <a:rPr lang="en-US" dirty="0" smtClean="0"/>
              <a:t> </a:t>
            </a:r>
            <a:r>
              <a:rPr lang="en-US" dirty="0" err="1" smtClean="0"/>
              <a:t>seulonta</a:t>
            </a:r>
            <a:r>
              <a:rPr lang="en-US" dirty="0" smtClean="0"/>
              <a:t> </a:t>
            </a:r>
            <a:r>
              <a:rPr lang="en-US" dirty="0" err="1" smtClean="0"/>
              <a:t>tulee</a:t>
            </a:r>
            <a:r>
              <a:rPr lang="en-US" dirty="0" smtClean="0"/>
              <a:t> </a:t>
            </a:r>
            <a:r>
              <a:rPr lang="en-US" dirty="0" err="1" smtClean="0"/>
              <a:t>privaattiin</a:t>
            </a:r>
            <a:r>
              <a:rPr lang="en-US" dirty="0" smtClean="0"/>
              <a:t> </a:t>
            </a:r>
            <a:r>
              <a:rPr lang="en-US" dirty="0" err="1" smtClean="0"/>
              <a:t>ollaan</a:t>
            </a:r>
            <a:r>
              <a:rPr lang="en-US" dirty="0" smtClean="0"/>
              <a:t> </a:t>
            </a:r>
            <a:r>
              <a:rPr lang="en-US" dirty="0" err="1" smtClean="0"/>
              <a:t>tilanteessa</a:t>
            </a:r>
            <a:r>
              <a:rPr lang="en-US" dirty="0" smtClean="0"/>
              <a:t>, </a:t>
            </a:r>
            <a:r>
              <a:rPr lang="en-US" dirty="0" err="1" smtClean="0"/>
              <a:t>jossa</a:t>
            </a:r>
            <a:r>
              <a:rPr lang="en-US" dirty="0" smtClean="0"/>
              <a:t> </a:t>
            </a:r>
            <a:r>
              <a:rPr lang="en-US" dirty="0" err="1" smtClean="0"/>
              <a:t>valistuneet</a:t>
            </a:r>
            <a:r>
              <a:rPr lang="en-US" dirty="0" smtClean="0"/>
              <a:t> ja </a:t>
            </a:r>
            <a:r>
              <a:rPr lang="en-US" dirty="0" err="1" smtClean="0"/>
              <a:t>varakkaat</a:t>
            </a:r>
            <a:r>
              <a:rPr lang="en-US" dirty="0" smtClean="0"/>
              <a:t> </a:t>
            </a:r>
            <a:r>
              <a:rPr lang="en-US" dirty="0" err="1" smtClean="0"/>
              <a:t>voivat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testejä</a:t>
            </a:r>
            <a:r>
              <a:rPr lang="en-US" dirty="0" smtClean="0"/>
              <a:t> </a:t>
            </a:r>
            <a:r>
              <a:rPr lang="en-US" dirty="0" err="1" smtClean="0"/>
              <a:t>ostaa</a:t>
            </a:r>
            <a:r>
              <a:rPr lang="en-US" dirty="0" smtClean="0"/>
              <a:t>, </a:t>
            </a:r>
            <a:r>
              <a:rPr lang="en-US" dirty="0" err="1" smtClean="0"/>
              <a:t>mikä</a:t>
            </a:r>
            <a:r>
              <a:rPr lang="en-US" dirty="0" smtClean="0"/>
              <a:t> </a:t>
            </a:r>
            <a:r>
              <a:rPr lang="en-US" dirty="0" err="1" smtClean="0"/>
              <a:t>osaltaan</a:t>
            </a:r>
            <a:r>
              <a:rPr lang="en-US" dirty="0" smtClean="0"/>
              <a:t> </a:t>
            </a:r>
            <a:r>
              <a:rPr lang="en-US" dirty="0" err="1" smtClean="0"/>
              <a:t>tulee</a:t>
            </a:r>
            <a:r>
              <a:rPr lang="en-US" dirty="0" smtClean="0"/>
              <a:t> </a:t>
            </a:r>
            <a:r>
              <a:rPr lang="en-US" dirty="0" err="1" smtClean="0"/>
              <a:t>edelleen</a:t>
            </a:r>
            <a:r>
              <a:rPr lang="en-US" dirty="0" smtClean="0"/>
              <a:t> </a:t>
            </a:r>
            <a:r>
              <a:rPr lang="en-US" dirty="0" err="1" smtClean="0"/>
              <a:t>lisäämään</a:t>
            </a:r>
            <a:r>
              <a:rPr lang="en-US" dirty="0" smtClean="0"/>
              <a:t> </a:t>
            </a:r>
            <a:r>
              <a:rPr lang="en-US" dirty="0" err="1" smtClean="0"/>
              <a:t>terveyteen</a:t>
            </a:r>
            <a:r>
              <a:rPr lang="en-US" dirty="0" smtClean="0"/>
              <a:t> </a:t>
            </a:r>
            <a:r>
              <a:rPr lang="en-US" dirty="0" err="1" smtClean="0"/>
              <a:t>liittyvää</a:t>
            </a:r>
            <a:r>
              <a:rPr lang="en-US" dirty="0" smtClean="0"/>
              <a:t> </a:t>
            </a:r>
            <a:r>
              <a:rPr lang="en-US" dirty="0" err="1" smtClean="0"/>
              <a:t>eriarvoisuutta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53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Sidonnaisuudet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Perinnöllisyyslääketiede</a:t>
            </a:r>
          </a:p>
          <a:p>
            <a:r>
              <a:rPr lang="fi-FI" dirty="0" smtClean="0"/>
              <a:t>THL</a:t>
            </a:r>
          </a:p>
          <a:p>
            <a:r>
              <a:rPr lang="fi-FI" dirty="0" smtClean="0"/>
              <a:t>Kliininen konsultti </a:t>
            </a:r>
            <a:r>
              <a:rPr lang="fi-FI" dirty="0" err="1" smtClean="0"/>
              <a:t>Blueprint</a:t>
            </a:r>
            <a:r>
              <a:rPr lang="fi-FI" dirty="0" smtClean="0"/>
              <a:t> Genetics laboratoriossa</a:t>
            </a:r>
          </a:p>
          <a:p>
            <a:r>
              <a:rPr lang="fi-FI" dirty="0" smtClean="0"/>
              <a:t>Ei lääkefirmayhteyksiä paitsi joskus luentoja, viimeksi 2016 (Orion </a:t>
            </a:r>
            <a:r>
              <a:rPr lang="fi-FI" dirty="0" err="1" smtClean="0"/>
              <a:t>Pharma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674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Harvinaisten tautien diagnostiikka ja vakuutusmaailma?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Geenitieto antaa mahdollisuuden ennustaa tulevaa, jolloin tilanne vakuutusten suhteen saattaa mutkistua.</a:t>
            </a:r>
          </a:p>
          <a:p>
            <a:r>
              <a:rPr lang="fi-FI" dirty="0" smtClean="0"/>
              <a:t>Esimerkiksi:</a:t>
            </a:r>
          </a:p>
          <a:p>
            <a:pPr lvl="1"/>
            <a:r>
              <a:rPr lang="fi-FI" dirty="0" smtClean="0"/>
              <a:t>Perheen vauvalla todetaan periytyvä sairaus, jolla on 25% toistumisriski perheen tulevilla lapsilla. Vanhemmat eivät halua sikiödiagnostiikkaa. Voiko tulevalle lapselle ottaa syntymättömän lapsen sairaskuluvakuutuksen; </a:t>
            </a:r>
            <a:r>
              <a:rPr lang="fi-FI" dirty="0" smtClean="0"/>
              <a:t>pitäisikö</a:t>
            </a:r>
            <a:r>
              <a:rPr lang="fi-FI" dirty="0" smtClean="0"/>
              <a:t> </a:t>
            </a:r>
            <a:r>
              <a:rPr lang="fi-FI" dirty="0" smtClean="0"/>
              <a:t>siihen </a:t>
            </a:r>
            <a:r>
              <a:rPr lang="fi-FI" dirty="0" smtClean="0"/>
              <a:t>tulla ehtoja</a:t>
            </a:r>
            <a:r>
              <a:rPr lang="fi-FI" dirty="0" smtClean="0"/>
              <a:t>?</a:t>
            </a:r>
          </a:p>
          <a:p>
            <a:pPr lvl="1"/>
            <a:r>
              <a:rPr lang="fi-FI" dirty="0" smtClean="0"/>
              <a:t>Rintasyöpäpotilaan </a:t>
            </a:r>
            <a:r>
              <a:rPr lang="fi-FI" dirty="0" smtClean="0"/>
              <a:t>taudin taustalta paljastuu altistava mutaatio. Kannattaisiko hänen tytärtensä ottaa ensin sairaskuluvakuutus ja mennä vasta sitten geenitestiin?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3320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3600698"/>
          </a:xfrm>
        </p:spPr>
        <p:txBody>
          <a:bodyPr/>
          <a:lstStyle/>
          <a:p>
            <a:r>
              <a:rPr lang="fi-FI" dirty="0" smtClean="0"/>
              <a:t>      Periytyvä alttius tavallisiin tauteihin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09120"/>
            <a:ext cx="8218488" cy="1178880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  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0877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908720"/>
            <a:ext cx="6696744" cy="360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259632" y="908720"/>
            <a:ext cx="6696744" cy="360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xplosion 1 7"/>
          <p:cNvSpPr/>
          <p:nvPr/>
        </p:nvSpPr>
        <p:spPr>
          <a:xfrm>
            <a:off x="7572583" y="1190716"/>
            <a:ext cx="360040" cy="2880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10" y="1772816"/>
            <a:ext cx="3841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43" y="4000256"/>
            <a:ext cx="3841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36" y="2950991"/>
            <a:ext cx="3841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455" y="3132282"/>
            <a:ext cx="3841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389" y="2296414"/>
            <a:ext cx="3841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21" y="2137664"/>
            <a:ext cx="3841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xplosion 1 14"/>
          <p:cNvSpPr/>
          <p:nvPr/>
        </p:nvSpPr>
        <p:spPr>
          <a:xfrm>
            <a:off x="2195736" y="4077072"/>
            <a:ext cx="360040" cy="2880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xplosion 1 15"/>
          <p:cNvSpPr/>
          <p:nvPr/>
        </p:nvSpPr>
        <p:spPr>
          <a:xfrm>
            <a:off x="5070024" y="2980459"/>
            <a:ext cx="360040" cy="2880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Explosion 1 16"/>
          <p:cNvSpPr/>
          <p:nvPr/>
        </p:nvSpPr>
        <p:spPr>
          <a:xfrm>
            <a:off x="4716016" y="3813061"/>
            <a:ext cx="360040" cy="2880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xplosion 1 17"/>
          <p:cNvSpPr/>
          <p:nvPr/>
        </p:nvSpPr>
        <p:spPr>
          <a:xfrm>
            <a:off x="3953900" y="3147016"/>
            <a:ext cx="360040" cy="2880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xplosion 1 18"/>
          <p:cNvSpPr/>
          <p:nvPr/>
        </p:nvSpPr>
        <p:spPr>
          <a:xfrm>
            <a:off x="3779912" y="4198075"/>
            <a:ext cx="360040" cy="2880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Explosion 1 19"/>
          <p:cNvSpPr/>
          <p:nvPr/>
        </p:nvSpPr>
        <p:spPr>
          <a:xfrm>
            <a:off x="2987824" y="3645024"/>
            <a:ext cx="360040" cy="2880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5-Point Star 8"/>
          <p:cNvSpPr/>
          <p:nvPr/>
        </p:nvSpPr>
        <p:spPr>
          <a:xfrm>
            <a:off x="7153785" y="1368153"/>
            <a:ext cx="457200" cy="36484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852" y="3615556"/>
            <a:ext cx="3841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5-Point Star 22"/>
          <p:cNvSpPr/>
          <p:nvPr/>
        </p:nvSpPr>
        <p:spPr>
          <a:xfrm>
            <a:off x="5199588" y="2431490"/>
            <a:ext cx="457200" cy="36484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5-Point Star 23"/>
          <p:cNvSpPr/>
          <p:nvPr/>
        </p:nvSpPr>
        <p:spPr>
          <a:xfrm>
            <a:off x="2939244" y="4015651"/>
            <a:ext cx="457200" cy="36484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5-Point Star 24"/>
          <p:cNvSpPr/>
          <p:nvPr/>
        </p:nvSpPr>
        <p:spPr>
          <a:xfrm>
            <a:off x="7343983" y="4000256"/>
            <a:ext cx="457200" cy="36484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5-Point Star 25"/>
          <p:cNvSpPr/>
          <p:nvPr/>
        </p:nvSpPr>
        <p:spPr>
          <a:xfrm>
            <a:off x="7001385" y="2708920"/>
            <a:ext cx="457200" cy="36484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25" y="3316869"/>
            <a:ext cx="554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25" y="3876867"/>
            <a:ext cx="554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89" y="2890465"/>
            <a:ext cx="554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7476455" y="1851741"/>
            <a:ext cx="457200" cy="306324"/>
          </a:xfrm>
          <a:prstGeom prst="cloudCallou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12" y="3047939"/>
            <a:ext cx="493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55" y="3645024"/>
            <a:ext cx="493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469" y="3426643"/>
            <a:ext cx="493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588" y="4054482"/>
            <a:ext cx="493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707" y="3502750"/>
            <a:ext cx="493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806" y="3182053"/>
            <a:ext cx="493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487" y="2296414"/>
            <a:ext cx="493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7544" y="1190716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                   Geenit</a:t>
            </a:r>
            <a:endParaRPr lang="fi-FI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962698" y="3603103"/>
            <a:ext cx="398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Ympäristö</a:t>
            </a:r>
            <a:endParaRPr lang="fi-FI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55576" y="4869160"/>
            <a:ext cx="1300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Down</a:t>
            </a:r>
          </a:p>
          <a:p>
            <a:r>
              <a:rPr lang="fi-FI" dirty="0" smtClean="0"/>
              <a:t>Huntington</a:t>
            </a:r>
          </a:p>
          <a:p>
            <a:r>
              <a:rPr lang="fi-FI" dirty="0" err="1" smtClean="0"/>
              <a:t>Marfan</a:t>
            </a:r>
            <a:endParaRPr lang="fi-FI" dirty="0"/>
          </a:p>
        </p:txBody>
      </p:sp>
      <p:sp>
        <p:nvSpPr>
          <p:cNvPr id="30" name="TextBox 29"/>
          <p:cNvSpPr txBox="1"/>
          <p:nvPr/>
        </p:nvSpPr>
        <p:spPr>
          <a:xfrm>
            <a:off x="2375756" y="4869160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Halkiot</a:t>
            </a:r>
          </a:p>
          <a:p>
            <a:r>
              <a:rPr lang="fi-FI" dirty="0" smtClean="0"/>
              <a:t>Alzheimer</a:t>
            </a:r>
          </a:p>
          <a:p>
            <a:r>
              <a:rPr lang="fi-FI" dirty="0" smtClean="0"/>
              <a:t>Lynch</a:t>
            </a:r>
            <a:endParaRPr lang="fi-FI" dirty="0"/>
          </a:p>
        </p:txBody>
      </p:sp>
      <p:sp>
        <p:nvSpPr>
          <p:cNvPr id="31" name="TextBox 30"/>
          <p:cNvSpPr txBox="1"/>
          <p:nvPr/>
        </p:nvSpPr>
        <p:spPr>
          <a:xfrm>
            <a:off x="4139952" y="4869160"/>
            <a:ext cx="1351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Verenpaine</a:t>
            </a:r>
          </a:p>
          <a:p>
            <a:r>
              <a:rPr lang="fi-FI" dirty="0" smtClean="0"/>
              <a:t>Diabetes</a:t>
            </a:r>
            <a:endParaRPr lang="fi-FI" dirty="0"/>
          </a:p>
        </p:txBody>
      </p:sp>
      <p:sp>
        <p:nvSpPr>
          <p:cNvPr id="2048" name="TextBox 2047"/>
          <p:cNvSpPr txBox="1"/>
          <p:nvPr/>
        </p:nvSpPr>
        <p:spPr>
          <a:xfrm>
            <a:off x="5815089" y="4869160"/>
            <a:ext cx="168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Sepel-</a:t>
            </a:r>
          </a:p>
          <a:p>
            <a:r>
              <a:rPr lang="fi-FI" dirty="0" smtClean="0"/>
              <a:t>valtimotauti</a:t>
            </a:r>
            <a:endParaRPr lang="fi-FI" dirty="0"/>
          </a:p>
        </p:txBody>
      </p:sp>
      <p:sp>
        <p:nvSpPr>
          <p:cNvPr id="2049" name="TextBox 2048"/>
          <p:cNvSpPr txBox="1"/>
          <p:nvPr/>
        </p:nvSpPr>
        <p:spPr>
          <a:xfrm>
            <a:off x="7107662" y="4869160"/>
            <a:ext cx="185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Infektiot</a:t>
            </a:r>
          </a:p>
          <a:p>
            <a:r>
              <a:rPr lang="fi-FI" dirty="0" smtClean="0"/>
              <a:t>     Tapaturmat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06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Genomidiagnostiikkaa potilaille vai terveille?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Jos </a:t>
            </a:r>
            <a:r>
              <a:rPr lang="fi-FI" dirty="0" err="1" smtClean="0"/>
              <a:t>genominen</a:t>
            </a:r>
            <a:r>
              <a:rPr lang="fi-FI" dirty="0" smtClean="0"/>
              <a:t> testi (esim. </a:t>
            </a:r>
            <a:r>
              <a:rPr lang="fi-FI" dirty="0" smtClean="0"/>
              <a:t>laaja GWAS, </a:t>
            </a:r>
            <a:r>
              <a:rPr lang="fi-FI" dirty="0" err="1" smtClean="0"/>
              <a:t>eksomisekvensointi</a:t>
            </a:r>
            <a:r>
              <a:rPr lang="fi-FI" dirty="0" smtClean="0"/>
              <a:t> </a:t>
            </a:r>
            <a:r>
              <a:rPr lang="fi-FI" dirty="0" smtClean="0"/>
              <a:t>tai koko genomin sekvensointi) tehtäisiin jokaiselle, saattaisimme löytää sairauksia, sairastumisalttiuksia tai riskejä ennen oireiden ilmaantumista.</a:t>
            </a:r>
          </a:p>
          <a:p>
            <a:r>
              <a:rPr lang="fi-FI" dirty="0" smtClean="0"/>
              <a:t>Voisimme ehkä estää sairastumisen suojaavalla lääkehoidolla, tehostetulla seurannalla tai elämäntapamuutoksiin tukeutuen.</a:t>
            </a:r>
          </a:p>
        </p:txBody>
      </p:sp>
    </p:spTree>
    <p:extLst>
      <p:ext uri="{BB962C8B-B14F-4D97-AF65-F5344CB8AC3E}">
        <p14:creationId xmlns:p14="http://schemas.microsoft.com/office/powerpoint/2010/main" val="30704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Elämäntapamuutokset?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Jos tiedetään, että henkilöllä on geneettinen riksi </a:t>
            </a:r>
            <a:r>
              <a:rPr lang="fi-FI" dirty="0" smtClean="0">
                <a:solidFill>
                  <a:srgbClr val="FF0000"/>
                </a:solidFill>
              </a:rPr>
              <a:t>aikuisiän diabetekseen</a:t>
            </a:r>
            <a:r>
              <a:rPr lang="fi-FI" dirty="0" smtClean="0"/>
              <a:t>, hänen tulisi pyrkiä normaalipainoon, kuntoilla ja välttää tupakointia.</a:t>
            </a:r>
          </a:p>
          <a:p>
            <a:pPr lvl="1"/>
            <a:r>
              <a:rPr lang="fi-FI" dirty="0" smtClean="0"/>
              <a:t>Mutta eikä meidän kaikkien tulisi elää näin? </a:t>
            </a:r>
            <a:endParaRPr lang="fi-FI" dirty="0"/>
          </a:p>
          <a:p>
            <a:r>
              <a:rPr lang="fi-FI" dirty="0"/>
              <a:t>M</a:t>
            </a:r>
            <a:r>
              <a:rPr lang="fi-FI" dirty="0" smtClean="0"/>
              <a:t>m. suomalainen tutkimus kertoo, että korkeariskisten henkilöiden yksilöllinen tukeminen elämäntapamuutoksiin vähentää aikuisiän diabeteksen riskiä jopa puoleen.</a:t>
            </a:r>
          </a:p>
          <a:p>
            <a:r>
              <a:rPr lang="fi-FI" dirty="0" smtClean="0"/>
              <a:t>Mahdollisimman kattava riskin arvioiminen, myös genomitestiä käyttäen, auttaisi valikoimaan riskihenkilöitä tehostetun elämäntapamuutoksen piiriin. </a:t>
            </a:r>
          </a:p>
          <a:p>
            <a:r>
              <a:rPr lang="fi-FI" dirty="0" smtClean="0"/>
              <a:t>Aiheesta tarvitaan tutkimusta!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40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5313" r="56250" b="57500"/>
          <a:stretch/>
        </p:blipFill>
        <p:spPr bwMode="auto">
          <a:xfrm>
            <a:off x="228600" y="990600"/>
            <a:ext cx="8286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8207375" cy="1008063"/>
          </a:xfrm>
        </p:spPr>
        <p:txBody>
          <a:bodyPr/>
          <a:lstStyle/>
          <a:p>
            <a:r>
              <a:rPr lang="fi-FI" dirty="0" smtClean="0"/>
              <a:t>Tyypin 2 diabetes ja geneettinen riski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Markus Perola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5250" y="6222742"/>
            <a:ext cx="61722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dirty="0"/>
              <a:t>Personalized risk prediction for type 2 diabetes: the potential of genetic risk scores.</a:t>
            </a:r>
          </a:p>
          <a:p>
            <a:r>
              <a:rPr lang="en-US" sz="1100" dirty="0" err="1"/>
              <a:t>Läll</a:t>
            </a:r>
            <a:r>
              <a:rPr lang="en-US" sz="1100" dirty="0"/>
              <a:t> K, </a:t>
            </a:r>
            <a:r>
              <a:rPr lang="en-US" sz="1100" dirty="0" smtClean="0"/>
              <a:t>et al Genet </a:t>
            </a:r>
            <a:r>
              <a:rPr lang="en-US" sz="1100" dirty="0"/>
              <a:t>Med. </a:t>
            </a:r>
            <a:r>
              <a:rPr lang="en-US" sz="1100" dirty="0" smtClean="0"/>
              <a:t>2017 (</a:t>
            </a:r>
            <a:r>
              <a:rPr lang="en-US" sz="1100" dirty="0" err="1" smtClean="0"/>
              <a:t>Eestin</a:t>
            </a:r>
            <a:r>
              <a:rPr lang="en-US" sz="1100" dirty="0" smtClean="0"/>
              <a:t> </a:t>
            </a:r>
            <a:r>
              <a:rPr lang="en-US" sz="1100" dirty="0" err="1" smtClean="0"/>
              <a:t>biopankki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162800" y="1066800"/>
            <a:ext cx="1066800" cy="990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114550" y="2971800"/>
            <a:ext cx="1066800" cy="990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869" y="4191417"/>
            <a:ext cx="74999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Se viidennes kansasta, jolla on korkein </a:t>
            </a:r>
            <a:r>
              <a:rPr lang="fi-FI" dirty="0" err="1" smtClean="0"/>
              <a:t>polygeeninen</a:t>
            </a:r>
            <a:r>
              <a:rPr lang="fi-FI" dirty="0" smtClean="0"/>
              <a:t> riski altistuu muita voimakkaammin diabetekselle vasta ylipainoisina, mutta sitten riski jopa 2x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Voitaisiinko soveltaa kohdennettua preventiota? Elintavat, lääkitys?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DM komplikaatioille oma geneettinen riski!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Mikäli </a:t>
            </a:r>
            <a:r>
              <a:rPr lang="fi-FI" dirty="0" smtClean="0"/>
              <a:t>1% t2 diabetestapauksista voidaan ehkäistä geenitietoa hyödyntäen säästäisi se noin 15 miljoonaa euroa vuosittain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Elämäntapamuutokset?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Sepelvaltimotaudin riskiä </a:t>
            </a:r>
            <a:r>
              <a:rPr lang="fi-FI" dirty="0" smtClean="0"/>
              <a:t>voi arvioida </a:t>
            </a:r>
            <a:r>
              <a:rPr lang="fi-FI" dirty="0" err="1" smtClean="0"/>
              <a:t>THL:n</a:t>
            </a:r>
            <a:r>
              <a:rPr lang="fi-FI" dirty="0" smtClean="0"/>
              <a:t> </a:t>
            </a:r>
            <a:r>
              <a:rPr lang="fi-FI" dirty="0" err="1" smtClean="0"/>
              <a:t>Finriski-laskurilla</a:t>
            </a:r>
            <a:r>
              <a:rPr lang="fi-FI" dirty="0" smtClean="0"/>
              <a:t>.</a:t>
            </a:r>
          </a:p>
          <a:p>
            <a:r>
              <a:rPr lang="fi-FI" dirty="0" smtClean="0"/>
              <a:t>Kuitenkin tiedetään, että </a:t>
            </a:r>
            <a:r>
              <a:rPr lang="fi-FI" dirty="0" err="1" smtClean="0"/>
              <a:t>ko</a:t>
            </a:r>
            <a:r>
              <a:rPr lang="fi-FI" dirty="0" smtClean="0"/>
              <a:t> laskurin ”perinteisten” riskitekijöiden avulla vain noin puolet sepelvaltimotapahtumista on ennakoitavissa.</a:t>
            </a:r>
          </a:p>
          <a:p>
            <a:r>
              <a:rPr lang="fi-FI" dirty="0"/>
              <a:t>Genomilaajuiset </a:t>
            </a:r>
            <a:r>
              <a:rPr lang="fi-FI" dirty="0" smtClean="0"/>
              <a:t>riskivarianttitestit auttavat </a:t>
            </a:r>
            <a:r>
              <a:rPr lang="fi-FI" dirty="0"/>
              <a:t>tunnistamaan sellaisia kohonneen riskin henkilöitä, joita perinteiset mittarit jättävät </a:t>
            </a:r>
            <a:r>
              <a:rPr lang="fi-FI" dirty="0" smtClean="0"/>
              <a:t>tunnistamatta.</a:t>
            </a:r>
          </a:p>
          <a:p>
            <a:r>
              <a:rPr lang="fi-FI" dirty="0"/>
              <a:t>O</a:t>
            </a:r>
            <a:r>
              <a:rPr lang="fi-FI" dirty="0" smtClean="0"/>
              <a:t>n havaittu, että korkean </a:t>
            </a:r>
            <a:r>
              <a:rPr lang="fi-FI" dirty="0" err="1" smtClean="0"/>
              <a:t>genomisen</a:t>
            </a:r>
            <a:r>
              <a:rPr lang="fi-FI" dirty="0" smtClean="0"/>
              <a:t> riskin saavat henkilöt hyötyvät erityisen hyvin </a:t>
            </a:r>
            <a:r>
              <a:rPr lang="fi-FI" dirty="0" err="1" smtClean="0"/>
              <a:t>statiineista</a:t>
            </a:r>
            <a:r>
              <a:rPr lang="fi-FI" dirty="0" smtClean="0"/>
              <a:t>.</a:t>
            </a:r>
          </a:p>
          <a:p>
            <a:r>
              <a:rPr lang="fi-FI" dirty="0" smtClean="0"/>
              <a:t>On myös havaittu, että elämäntapamuutokset kompensoivat korkeaa genomista riskiä.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9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Sepelvaltimotauti</a:t>
            </a:r>
            <a:r>
              <a:rPr lang="en-US" dirty="0" smtClean="0"/>
              <a:t> v. 2018: GRS –</a:t>
            </a:r>
            <a:r>
              <a:rPr lang="en-US" dirty="0" err="1" smtClean="0"/>
              <a:t>riskiarvio</a:t>
            </a:r>
            <a:endParaRPr lang="en-US" dirty="0"/>
          </a:p>
        </p:txBody>
      </p:sp>
      <p:pic>
        <p:nvPicPr>
          <p:cNvPr id="11" name="Content Placeholder 10" descr="Screen Shot 2018-01-23 at 21.17.46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563" b="-53563"/>
          <a:stretch>
            <a:fillRect/>
          </a:stretch>
        </p:blipFill>
        <p:spPr>
          <a:xfrm>
            <a:off x="323528" y="1052736"/>
            <a:ext cx="2458616" cy="2678342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0" y="2465388"/>
            <a:ext cx="4033838" cy="4392612"/>
          </a:xfrm>
        </p:spPr>
        <p:txBody>
          <a:bodyPr/>
          <a:lstStyle/>
          <a:p>
            <a:r>
              <a:rPr lang="en-US" dirty="0" smtClean="0"/>
              <a:t>UK </a:t>
            </a:r>
            <a:r>
              <a:rPr lang="en-US" dirty="0" err="1" smtClean="0"/>
              <a:t>biobank</a:t>
            </a:r>
            <a:r>
              <a:rPr lang="en-US" dirty="0" smtClean="0"/>
              <a:t> </a:t>
            </a:r>
          </a:p>
          <a:p>
            <a:r>
              <a:rPr lang="en-US" dirty="0" smtClean="0"/>
              <a:t>480.000 </a:t>
            </a:r>
            <a:r>
              <a:rPr lang="en-US" dirty="0" err="1" smtClean="0"/>
              <a:t>ihmistä</a:t>
            </a:r>
            <a:endParaRPr lang="en-US" dirty="0"/>
          </a:p>
          <a:p>
            <a:r>
              <a:rPr lang="en-US" dirty="0" smtClean="0"/>
              <a:t>1,7M SNPs</a:t>
            </a:r>
          </a:p>
          <a:p>
            <a:r>
              <a:rPr lang="en-US" dirty="0" smtClean="0"/>
              <a:t>GRS </a:t>
            </a:r>
            <a:r>
              <a:rPr lang="en-US" dirty="0" err="1" smtClean="0"/>
              <a:t>parempi</a:t>
            </a:r>
            <a:r>
              <a:rPr lang="en-US" dirty="0" smtClean="0"/>
              <a:t> </a:t>
            </a:r>
            <a:r>
              <a:rPr lang="en-US" dirty="0" err="1" smtClean="0"/>
              <a:t>riskin</a:t>
            </a:r>
            <a:r>
              <a:rPr lang="en-US" dirty="0" smtClean="0"/>
              <a:t> </a:t>
            </a:r>
            <a:r>
              <a:rPr lang="en-US" dirty="0" err="1" smtClean="0"/>
              <a:t>määrittäjä</a:t>
            </a:r>
            <a:r>
              <a:rPr lang="en-US" dirty="0" smtClean="0"/>
              <a:t> </a:t>
            </a:r>
            <a:r>
              <a:rPr lang="en-US" dirty="0" err="1" smtClean="0"/>
              <a:t>kuin</a:t>
            </a:r>
            <a:r>
              <a:rPr lang="en-US" dirty="0" smtClean="0"/>
              <a:t> diabetes/</a:t>
            </a:r>
            <a:r>
              <a:rPr lang="en-US" dirty="0" err="1" smtClean="0"/>
              <a:t>tupakointi</a:t>
            </a:r>
            <a:r>
              <a:rPr lang="en-US" dirty="0" smtClean="0"/>
              <a:t>/</a:t>
            </a:r>
            <a:r>
              <a:rPr lang="en-US" dirty="0" err="1" smtClean="0"/>
              <a:t>hypertensio</a:t>
            </a:r>
            <a:r>
              <a:rPr lang="en-US" dirty="0" smtClean="0"/>
              <a:t>/BMI!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088A-6976-484D-A341-E23EA9717EAC}" type="datetime1">
              <a:rPr lang="fi-FI" smtClean="0"/>
              <a:t>15.11.2018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Markus Perola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BD22-0332-4DBC-B8EE-8AB1909EAC6C}" type="slidenum">
              <a:rPr lang="fi-FI" smtClean="0"/>
              <a:pPr/>
              <a:t>27</a:t>
            </a:fld>
            <a:endParaRPr lang="fi-FI"/>
          </a:p>
        </p:txBody>
      </p:sp>
      <p:pic>
        <p:nvPicPr>
          <p:cNvPr id="12" name="Picture 11" descr="Screen Shot 2018-01-23 at 23.20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3600400" cy="342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kam\AppData\Local\Microsoft\Windows\Temporary Internet Files\Content.Outlook\VPPFM5SN\Biopankkikartta 2111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70" y="0"/>
            <a:ext cx="6861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Geeni- ja genomitestaus </a:t>
            </a:r>
            <a:r>
              <a:rPr lang="fi-FI" dirty="0" smtClean="0"/>
              <a:t>tutkimusmaailmassa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Biopankeilla ja tutkimusprojekteilla on kasvavasti genomitietoa.</a:t>
            </a:r>
          </a:p>
          <a:p>
            <a:r>
              <a:rPr lang="fi-FI" dirty="0" smtClean="0"/>
              <a:t>Miten sitä voitaisiin parhaiten käyttää näytteen luovuttajien ja tutkimushenkilöiden hyväksi? </a:t>
            </a:r>
          </a:p>
          <a:p>
            <a:pPr lvl="1"/>
            <a:r>
              <a:rPr lang="fi-FI" dirty="0" smtClean="0"/>
              <a:t>Ottamalla luovuttajat osaksi projektin jokaista vaihetta?</a:t>
            </a:r>
          </a:p>
          <a:p>
            <a:pPr lvl="1"/>
            <a:r>
              <a:rPr lang="fi-FI" dirty="0" smtClean="0"/>
              <a:t>Aktiivisesti kertomalla valikoituja tuloksia luovuttajille?</a:t>
            </a:r>
          </a:p>
          <a:p>
            <a:pPr lvl="1"/>
            <a:r>
              <a:rPr lang="fi-FI" dirty="0" smtClean="0"/>
              <a:t>Rohkaisemalla luovuttajia käyttämään tiedonsaantioikeuttaan?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51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on geeni, mikä on genomi?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Geeni </a:t>
            </a:r>
            <a:r>
              <a:rPr lang="fi-FI" dirty="0"/>
              <a:t>on periytymisen perusyksikkö. Se on DNA-jakso, joka luetaan soluissa siten, että lopputuloksena on geenituote, joka puolestaan on proteiini, jolla on tietty tehtävä. </a:t>
            </a:r>
          </a:p>
          <a:p>
            <a:endParaRPr lang="fi-FI" dirty="0" smtClean="0"/>
          </a:p>
          <a:p>
            <a:r>
              <a:rPr lang="fi-FI" dirty="0" smtClean="0"/>
              <a:t>Genomi </a:t>
            </a:r>
            <a:r>
              <a:rPr lang="fi-FI" dirty="0"/>
              <a:t>on koko perintöaines eli perimä. Se sisältää yksilön kaikki geenit ja myös muuta geneettistä materiaalia.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5891-2656-45EA-83B5-BAC9CD9AD6FA}" type="datetime1">
              <a:rPr lang="fi-FI" smtClean="0"/>
              <a:pPr/>
              <a:t>15.11.2018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547813" y="6669360"/>
            <a:ext cx="6048375" cy="144190"/>
          </a:xfrm>
        </p:spPr>
        <p:txBody>
          <a:bodyPr/>
          <a:lstStyle/>
          <a:p>
            <a:r>
              <a:rPr lang="fi-FI" dirty="0"/>
              <a:t>Geenitiedosta genomitietoon / Helena Kääriäinen</a:t>
            </a:r>
          </a:p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BD22-0332-4DBC-B8EE-8AB1909EAC6C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Geeni- ja genomitestaus tutkimusmaailmassa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Biopankeilla ja tutkimusprojekteilla on kasvavasti genomitietoa.</a:t>
            </a:r>
          </a:p>
          <a:p>
            <a:r>
              <a:rPr lang="fi-FI" dirty="0" smtClean="0"/>
              <a:t>Miten sitä voitaisiin parhaiten käyttää näytteen luovuttajien ja tutkimushenkilöiden hyväksi? </a:t>
            </a:r>
          </a:p>
          <a:p>
            <a:pPr lvl="1"/>
            <a:r>
              <a:rPr lang="fi-FI" dirty="0" smtClean="0"/>
              <a:t>Ottamalla luovuttajat osaksi projektin jokaista vaihetta?</a:t>
            </a:r>
          </a:p>
          <a:p>
            <a:pPr lvl="1"/>
            <a:r>
              <a:rPr lang="fi-FI" dirty="0" smtClean="0">
                <a:solidFill>
                  <a:srgbClr val="E20077"/>
                </a:solidFill>
              </a:rPr>
              <a:t>Aktiivisesti kertomalla valikoituja tuloksia luovuttajille?</a:t>
            </a:r>
          </a:p>
          <a:p>
            <a:pPr lvl="1"/>
            <a:r>
              <a:rPr lang="fi-FI" dirty="0" smtClean="0"/>
              <a:t>Rohkaisemalla luovuttajia käyttämään tiedonsaantioikeuttaan?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65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THL Biopankki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THL Biopankki </a:t>
            </a:r>
            <a:r>
              <a:rPr lang="fi-FI" dirty="0" smtClean="0"/>
              <a:t>on tarjonnut </a:t>
            </a:r>
            <a:r>
              <a:rPr lang="fi-FI" dirty="0" err="1" smtClean="0"/>
              <a:t>genomisten</a:t>
            </a:r>
            <a:r>
              <a:rPr lang="fi-FI" dirty="0" smtClean="0"/>
              <a:t> tulosten antamista </a:t>
            </a:r>
            <a:r>
              <a:rPr lang="fi-FI" dirty="0" err="1" smtClean="0"/>
              <a:t>FinTerveys</a:t>
            </a:r>
            <a:r>
              <a:rPr lang="fi-FI" dirty="0" smtClean="0"/>
              <a:t> </a:t>
            </a:r>
            <a:r>
              <a:rPr lang="fi-FI" dirty="0" smtClean="0"/>
              <a:t>2017 osallistujille (6500 henkilöä</a:t>
            </a:r>
            <a:r>
              <a:rPr lang="fi-FI" dirty="0" smtClean="0"/>
              <a:t>); näistä hieman yli puolet on halunnut osallistua tutkimukseen.</a:t>
            </a:r>
            <a:endParaRPr lang="fi-FI" dirty="0" smtClean="0"/>
          </a:p>
          <a:p>
            <a:r>
              <a:rPr lang="fi-FI" dirty="0" smtClean="0"/>
              <a:t>Suunnitellut taudit ovat </a:t>
            </a:r>
            <a:r>
              <a:rPr lang="fi-FI" dirty="0" err="1" smtClean="0"/>
              <a:t>sepelvaltiomo</a:t>
            </a:r>
            <a:r>
              <a:rPr lang="fi-FI" dirty="0" err="1" smtClean="0"/>
              <a:t>sairaudet</a:t>
            </a:r>
            <a:r>
              <a:rPr lang="fi-FI" dirty="0" smtClean="0"/>
              <a:t>, aikuisiän diabetes ja </a:t>
            </a:r>
            <a:r>
              <a:rPr lang="fi-FI" dirty="0" smtClean="0"/>
              <a:t>laskimotukos</a:t>
            </a:r>
            <a:r>
              <a:rPr lang="fi-FI" dirty="0" smtClean="0"/>
              <a:t>taipumus</a:t>
            </a:r>
            <a:r>
              <a:rPr lang="fi-FI" dirty="0" smtClean="0"/>
              <a:t>.</a:t>
            </a:r>
          </a:p>
          <a:p>
            <a:r>
              <a:rPr lang="fi-FI" dirty="0" smtClean="0"/>
              <a:t>Kysymyksessä on pilottiprojekti: </a:t>
            </a:r>
          </a:p>
          <a:p>
            <a:pPr lvl="1"/>
            <a:r>
              <a:rPr lang="fi-FI" dirty="0" smtClean="0"/>
              <a:t>Miten Biopankki luotettavimmin seuloo </a:t>
            </a:r>
            <a:r>
              <a:rPr lang="fi-FI" dirty="0" err="1" smtClean="0"/>
              <a:t>ko</a:t>
            </a:r>
            <a:r>
              <a:rPr lang="fi-FI" dirty="0" smtClean="0"/>
              <a:t> </a:t>
            </a:r>
            <a:r>
              <a:rPr lang="fi-FI" dirty="0" err="1" smtClean="0"/>
              <a:t>genomiset</a:t>
            </a:r>
            <a:r>
              <a:rPr lang="fi-FI" dirty="0" smtClean="0"/>
              <a:t> riskit?</a:t>
            </a:r>
          </a:p>
          <a:p>
            <a:pPr lvl="1"/>
            <a:r>
              <a:rPr lang="fi-FI" dirty="0" smtClean="0"/>
              <a:t>Miten ne ilmoitetaan tutkittaville?</a:t>
            </a:r>
          </a:p>
          <a:p>
            <a:pPr lvl="1"/>
            <a:r>
              <a:rPr lang="fi-FI" dirty="0" smtClean="0"/>
              <a:t>Millaista tukea ja ohjausta tutkittavat tässä tilanteessa kaipaavat?</a:t>
            </a:r>
          </a:p>
          <a:p>
            <a:pPr lvl="1"/>
            <a:endParaRPr lang="fi-FI" dirty="0"/>
          </a:p>
          <a:p>
            <a:pPr lvl="1"/>
            <a:r>
              <a:rPr lang="fi-FI" dirty="0" smtClean="0"/>
              <a:t>Vrt. </a:t>
            </a:r>
            <a:r>
              <a:rPr lang="fi-FI" dirty="0" err="1"/>
              <a:t>G</a:t>
            </a:r>
            <a:r>
              <a:rPr lang="fi-FI" dirty="0" err="1" smtClean="0"/>
              <a:t>eneRisk</a:t>
            </a:r>
            <a:r>
              <a:rPr lang="fi-FI" dirty="0" smtClean="0"/>
              <a:t> -projekti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66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Jotain hyvää genominlaajuisista lähestymistavoista on varmasti luvassa!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Tarkempaa perinnöllisten tautien diagnostiikkaa</a:t>
            </a:r>
          </a:p>
          <a:p>
            <a:r>
              <a:rPr lang="fi-FI" dirty="0" smtClean="0"/>
              <a:t>Yksilöllisempiä lääkehoitoratkaisuja (</a:t>
            </a:r>
            <a:r>
              <a:rPr lang="fi-FI" dirty="0" err="1" smtClean="0"/>
              <a:t>farmakogenetiikka</a:t>
            </a:r>
            <a:r>
              <a:rPr lang="fi-FI" dirty="0" smtClean="0"/>
              <a:t>)</a:t>
            </a:r>
          </a:p>
          <a:p>
            <a:r>
              <a:rPr lang="fi-FI" dirty="0" smtClean="0"/>
              <a:t>Joidenkin tautien hoidon tarkempi ja yksilöllisempi suunnittelu, erityisesti syöpähoidon</a:t>
            </a:r>
          </a:p>
          <a:p>
            <a:r>
              <a:rPr lang="fi-FI" dirty="0" smtClean="0"/>
              <a:t>Uudenlaisia lääkkeitä</a:t>
            </a:r>
          </a:p>
          <a:p>
            <a:r>
              <a:rPr lang="fi-FI" dirty="0" smtClean="0"/>
              <a:t>Laajoja kantajatutkimuksia perhesuunnittelun tueksi</a:t>
            </a:r>
          </a:p>
          <a:p>
            <a:r>
              <a:rPr lang="fi-FI" dirty="0" smtClean="0"/>
              <a:t>Genominlaajuisia riskiarvioita kansantautien ehkäisyohjelmien suuntaamisen tueksi.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813" y="6669360"/>
            <a:ext cx="6048375" cy="144190"/>
          </a:xfrm>
        </p:spPr>
        <p:txBody>
          <a:bodyPr/>
          <a:lstStyle/>
          <a:p>
            <a:r>
              <a:rPr lang="fi-FI" dirty="0"/>
              <a:t>Geenitiedosta genomitietoon / Helena Kääriäinen</a:t>
            </a:r>
          </a:p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27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Olemmeko valmiit?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18488" cy="4896197"/>
          </a:xfrm>
        </p:spPr>
        <p:txBody>
          <a:bodyPr/>
          <a:lstStyle/>
          <a:p>
            <a:endParaRPr lang="fi-FI" dirty="0" smtClean="0"/>
          </a:p>
          <a:p>
            <a:r>
              <a:rPr lang="fi-FI" dirty="0" smtClean="0"/>
              <a:t>Osaammeko tulkita geenilöydöksiä riittävän hyvin?</a:t>
            </a:r>
          </a:p>
          <a:p>
            <a:r>
              <a:rPr lang="fi-FI" dirty="0" smtClean="0"/>
              <a:t>Onko terveydenhuollolla varaa tehdä laajoja ennustavia testejä ja räätälöidä ennaltaehkäisyä sen mukaan?</a:t>
            </a:r>
          </a:p>
          <a:p>
            <a:r>
              <a:rPr lang="fi-FI" dirty="0" smtClean="0"/>
              <a:t>Onko kansalaisilla halua rakentaa elintapansa perimänsä mukaan pitkää ja tervettä elämää suosiviksi?</a:t>
            </a:r>
          </a:p>
          <a:p>
            <a:r>
              <a:rPr lang="fi-FI" dirty="0" smtClean="0"/>
              <a:t>Kuka päättää?</a:t>
            </a:r>
          </a:p>
          <a:p>
            <a:r>
              <a:rPr lang="fi-FI" dirty="0" smtClean="0"/>
              <a:t>Missä iässä?</a:t>
            </a:r>
          </a:p>
          <a:p>
            <a:r>
              <a:rPr lang="fi-FI" dirty="0" smtClean="0"/>
              <a:t>Miten vakuutusmaailma sopeutuu genomilääketieteeseen?</a:t>
            </a:r>
          </a:p>
          <a:p>
            <a:r>
              <a:rPr lang="fi-FI" dirty="0" smtClean="0"/>
              <a:t>Missä valtava tietomäärä säilytetään?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813" y="6669360"/>
            <a:ext cx="6048375" cy="144190"/>
          </a:xfrm>
        </p:spPr>
        <p:txBody>
          <a:bodyPr/>
          <a:lstStyle/>
          <a:p>
            <a:r>
              <a:rPr lang="fi-FI" dirty="0"/>
              <a:t>Geenitiedosta genomitietoon / Helena Kääriäinen</a:t>
            </a:r>
          </a:p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45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Mikä tulee olemaan kansalaisen rooli uudessa genomimaailmassa?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Huolellinen kansalainen monitoroi untaan, ravintoaan, liikuntaansa, pulssiaan </a:t>
            </a:r>
            <a:r>
              <a:rPr lang="fi-FI" dirty="0" err="1"/>
              <a:t>jne</a:t>
            </a:r>
            <a:r>
              <a:rPr lang="fi-FI" dirty="0"/>
              <a:t> ja tuo </a:t>
            </a:r>
            <a:r>
              <a:rPr lang="fi-FI" dirty="0" err="1"/>
              <a:t>ko</a:t>
            </a:r>
            <a:r>
              <a:rPr lang="fi-FI" dirty="0"/>
              <a:t> tiedon sekä ostamansa genomitiedon </a:t>
            </a:r>
            <a:r>
              <a:rPr lang="fi-FI" dirty="0" err="1" smtClean="0"/>
              <a:t>OmaKantaan</a:t>
            </a:r>
            <a:r>
              <a:rPr lang="fi-FI" dirty="0" smtClean="0"/>
              <a:t> lääkärin </a:t>
            </a:r>
            <a:r>
              <a:rPr lang="fi-FI" dirty="0"/>
              <a:t>ihmeteltäväksi.</a:t>
            </a:r>
          </a:p>
          <a:p>
            <a:r>
              <a:rPr lang="fi-FI" dirty="0"/>
              <a:t>Kansalainen pyytää </a:t>
            </a:r>
            <a:r>
              <a:rPr lang="fi-FI" dirty="0" err="1"/>
              <a:t>bp-lakiin</a:t>
            </a:r>
            <a:r>
              <a:rPr lang="fi-FI" dirty="0"/>
              <a:t> vedoten genomitietonsa biopankista ja hänet ohjataan datansa kanssa pienen bioinformatiikka-firman neuvottavaksi.</a:t>
            </a:r>
          </a:p>
          <a:p>
            <a:r>
              <a:rPr lang="fi-FI" dirty="0"/>
              <a:t>Kansalainen jakaa genomitietonsa huippukohdat </a:t>
            </a:r>
            <a:r>
              <a:rPr lang="fi-FI" dirty="0" err="1"/>
              <a:t>F</a:t>
            </a:r>
            <a:r>
              <a:rPr lang="fi-FI" dirty="0" err="1" smtClean="0"/>
              <a:t>acebookissa</a:t>
            </a:r>
            <a:r>
              <a:rPr lang="fi-FI" dirty="0"/>
              <a:t>, jolloin lähisuku hakeutuu ”vaatimaan” asioiden selvittämistä omasta genomistaan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813" y="6669360"/>
            <a:ext cx="6048375" cy="144190"/>
          </a:xfrm>
        </p:spPr>
        <p:txBody>
          <a:bodyPr/>
          <a:lstStyle/>
          <a:p>
            <a:r>
              <a:rPr lang="fi-FI" dirty="0"/>
              <a:t>Geenitiedosta genomitietoon / Helena Kääriäinen</a:t>
            </a:r>
          </a:p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02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Kuluttajille myytävät </a:t>
            </a:r>
            <a:r>
              <a:rPr lang="fi-FI" dirty="0" err="1" smtClean="0"/>
              <a:t>Direct-to-Consumer</a:t>
            </a:r>
            <a:r>
              <a:rPr lang="fi-FI" dirty="0" smtClean="0"/>
              <a:t> -testit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Kymmenet eri toimijat tarjoavat/ovat tarjonneet erilaisia geneettisen riskin arvioimiseen tähtääviä testejä. </a:t>
            </a:r>
          </a:p>
          <a:p>
            <a:r>
              <a:rPr lang="fi-FI" dirty="0" smtClean="0"/>
              <a:t>Kuten nettikaupassa yleensäkin: joukossa on kaikkea täysistä huijareista vakavasti otettaviin toimijoihin, joiden testit nojautuvat vahvasti tieteelliseen dataan. </a:t>
            </a:r>
          </a:p>
          <a:p>
            <a:r>
              <a:rPr lang="fi-FI" dirty="0"/>
              <a:t>Tarjolla on myös testaamiseen liittyviä neuvonta- ja hyvinvointipalveluita</a:t>
            </a:r>
            <a:r>
              <a:rPr lang="fi-FI" dirty="0" smtClean="0"/>
              <a:t>.</a:t>
            </a:r>
          </a:p>
          <a:p>
            <a:r>
              <a:rPr lang="fi-FI" dirty="0" smtClean="0"/>
              <a:t>Nettitestien kenttä elää: </a:t>
            </a:r>
          </a:p>
          <a:p>
            <a:pPr lvl="1"/>
            <a:r>
              <a:rPr lang="fi-FI" dirty="0" smtClean="0"/>
              <a:t>Hiljattain FDA kielsi erästä suurimmista </a:t>
            </a:r>
            <a:r>
              <a:rPr lang="fi-FI" dirty="0" err="1" smtClean="0"/>
              <a:t>DTC-toimijoista</a:t>
            </a:r>
            <a:r>
              <a:rPr lang="fi-FI" dirty="0" smtClean="0"/>
              <a:t> 23andMe myymästä </a:t>
            </a:r>
            <a:r>
              <a:rPr lang="fi-FI" dirty="0" err="1" smtClean="0"/>
              <a:t>genomisia</a:t>
            </a:r>
            <a:r>
              <a:rPr lang="fi-FI" dirty="0" smtClean="0"/>
              <a:t> riskiarvioita (”Personal </a:t>
            </a:r>
            <a:r>
              <a:rPr lang="fi-FI" dirty="0" err="1" smtClean="0"/>
              <a:t>genomic</a:t>
            </a:r>
            <a:r>
              <a:rPr lang="fi-FI" dirty="0" smtClean="0"/>
              <a:t> </a:t>
            </a:r>
            <a:r>
              <a:rPr lang="fi-FI" dirty="0" err="1" smtClean="0"/>
              <a:t>service</a:t>
            </a:r>
            <a:r>
              <a:rPr lang="fi-FI" dirty="0" smtClean="0"/>
              <a:t>”).</a:t>
            </a:r>
          </a:p>
          <a:p>
            <a:pPr lvl="1"/>
            <a:r>
              <a:rPr lang="fi-FI" dirty="0" smtClean="0"/>
              <a:t>FDA perusteli mm: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FDA is concerned about the public health consequences of inaccurate results” </a:t>
            </a:r>
            <a:endParaRPr lang="en-US" dirty="0" smtClean="0"/>
          </a:p>
          <a:p>
            <a:pPr lvl="2"/>
            <a:r>
              <a:rPr lang="en-US" dirty="0" smtClean="0"/>
              <a:t>ja “</a:t>
            </a:r>
            <a:r>
              <a:rPr lang="en-US" dirty="0"/>
              <a:t>we still do not have any assurance that the firm has analytically or clinically validated the PGS for its intended uses</a:t>
            </a:r>
            <a:r>
              <a:rPr lang="en-US" dirty="0" smtClean="0"/>
              <a:t>”</a:t>
            </a:r>
          </a:p>
          <a:p>
            <a:pPr lvl="1"/>
            <a:r>
              <a:rPr lang="en-US" dirty="0" err="1" smtClean="0"/>
              <a:t>Sittemmin</a:t>
            </a:r>
            <a:r>
              <a:rPr lang="en-US" dirty="0" smtClean="0"/>
              <a:t> FDA on </a:t>
            </a:r>
            <a:r>
              <a:rPr lang="en-US" dirty="0" err="1" smtClean="0"/>
              <a:t>taas</a:t>
            </a:r>
            <a:r>
              <a:rPr lang="en-US" dirty="0" smtClean="0"/>
              <a:t> </a:t>
            </a:r>
            <a:r>
              <a:rPr lang="en-US" dirty="0" err="1" smtClean="0"/>
              <a:t>sallinut</a:t>
            </a:r>
            <a:r>
              <a:rPr lang="en-US" dirty="0" smtClean="0"/>
              <a:t> 23andMe-toiminnan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88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Apteekeissa myytävät geenitestit?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8488" cy="4608165"/>
          </a:xfrm>
        </p:spPr>
        <p:txBody>
          <a:bodyPr/>
          <a:lstStyle/>
          <a:p>
            <a:endParaRPr lang="fi-FI" dirty="0" smtClean="0"/>
          </a:p>
          <a:p>
            <a:r>
              <a:rPr lang="fi-FI" dirty="0" smtClean="0"/>
              <a:t>Lähiapteekkini oli hiljattain poistanut </a:t>
            </a:r>
            <a:r>
              <a:rPr lang="fi-FI" dirty="0" err="1" smtClean="0"/>
              <a:t>ko</a:t>
            </a:r>
            <a:r>
              <a:rPr lang="fi-FI" dirty="0" smtClean="0"/>
              <a:t> testit hyllyiltään???</a:t>
            </a:r>
            <a:endParaRPr lang="fi-FI" dirty="0"/>
          </a:p>
          <a:p>
            <a:r>
              <a:rPr lang="fi-FI" dirty="0" smtClean="0"/>
              <a:t>Aikaisemmin siellä oli myynnissä laktoosi-intoleranssin geenitesti, jokin omituisen halpa ”</a:t>
            </a:r>
            <a:r>
              <a:rPr lang="fi-FI" dirty="0" err="1" smtClean="0"/>
              <a:t>kardiovaskulaari</a:t>
            </a:r>
            <a:r>
              <a:rPr lang="fi-FI" dirty="0" err="1"/>
              <a:t>-</a:t>
            </a:r>
            <a:r>
              <a:rPr lang="fi-FI" dirty="0" err="1" smtClean="0"/>
              <a:t>riskin</a:t>
            </a:r>
            <a:r>
              <a:rPr lang="fi-FI" dirty="0" smtClean="0"/>
              <a:t> testi”, muitakin?</a:t>
            </a:r>
          </a:p>
          <a:p>
            <a:r>
              <a:rPr lang="fi-FI" smtClean="0"/>
              <a:t>Monia testeistä on </a:t>
            </a:r>
            <a:r>
              <a:rPr lang="fi-FI" dirty="0" smtClean="0"/>
              <a:t>vaikea ennakolta arvioida: oikeastaan vain testin ostamalla saa selville mitä todella testataan ja miten tulokset kuvaillaan ostajalle.</a:t>
            </a:r>
          </a:p>
          <a:p>
            <a:endParaRPr lang="fi-FI" dirty="0"/>
          </a:p>
          <a:p>
            <a:r>
              <a:rPr lang="fi-FI" dirty="0" smtClean="0"/>
              <a:t>Haluavatko kansalaiset ostaa </a:t>
            </a:r>
            <a:r>
              <a:rPr lang="fi-FI" dirty="0" err="1" smtClean="0"/>
              <a:t>ko</a:t>
            </a:r>
            <a:r>
              <a:rPr lang="fi-FI" dirty="0" smtClean="0"/>
              <a:t> testejä apteekista vai mieluummin suoraan verkkokaupoista?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4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4" y="34280"/>
            <a:ext cx="8856984" cy="664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0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813" y="6669360"/>
            <a:ext cx="6048375" cy="144190"/>
          </a:xfrm>
        </p:spPr>
        <p:txBody>
          <a:bodyPr/>
          <a:lstStyle/>
          <a:p>
            <a:r>
              <a:rPr lang="fi-FI" dirty="0"/>
              <a:t>Geenitiedosta genomitietoon / Helena Kääriäinen</a:t>
            </a:r>
          </a:p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b="3596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36"/>
            <a:ext cx="6398891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14908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solu</a:t>
            </a: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4725144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tuma; siellä</a:t>
            </a:r>
          </a:p>
          <a:p>
            <a:r>
              <a:rPr lang="fi-FI" dirty="0" smtClean="0"/>
              <a:t>kromosomit</a:t>
            </a: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472514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kromosomi</a:t>
            </a: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7236296" y="2276872"/>
            <a:ext cx="1672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DNA-rihma, </a:t>
            </a:r>
          </a:p>
          <a:p>
            <a:r>
              <a:rPr lang="fi-FI" dirty="0" smtClean="0"/>
              <a:t>jossa geenien </a:t>
            </a:r>
          </a:p>
          <a:p>
            <a:r>
              <a:rPr lang="fi-FI" dirty="0" smtClean="0"/>
              <a:t>kirjoitus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3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5938"/>
            <a:ext cx="8785225" cy="582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9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4350"/>
            <a:ext cx="8713787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5076825" y="260350"/>
            <a:ext cx="4067175" cy="3387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1"/>
              <a:t>Ehdokasgeenitutkimukset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Geenejä voidaan etsiä ns. valistuneen arvauksen perusteella, jolloin käytetään hyväksi ennakkotietoa tiettyjen geenien toiminnasta.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Esimerkiksi tieto interleukiini 4:n (IL-4)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tärkeästä tehtävästä immuunijärjestelmän ja erityisesti erityyppisten auttaja-T-solujen erilaistumisessa johti kysymykseen, voisiko </a:t>
            </a:r>
            <a:r>
              <a:rPr lang="fi-FI" altLang="fi-FI" sz="1800" i="1"/>
              <a:t>IL‑4</a:t>
            </a:r>
            <a:r>
              <a:rPr lang="fi-FI" altLang="fi-FI" sz="1800"/>
              <a:t>- geeni olla tärkeä alttiusgeeni astmassa.</a:t>
            </a: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5076825" y="260350"/>
            <a:ext cx="4067175" cy="33845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9221" name="Line 10"/>
          <p:cNvSpPr>
            <a:spLocks noChangeShapeType="1"/>
          </p:cNvSpPr>
          <p:nvPr/>
        </p:nvSpPr>
        <p:spPr bwMode="auto">
          <a:xfrm flipV="1">
            <a:off x="7092950" y="3429000"/>
            <a:ext cx="792163" cy="18716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83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Mistä alkaen perimän tutkiminen on tullut lääketieteeseen?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Kromosomeja on tutkittu kasvavalla tarkkuudella noin 40 vuotta</a:t>
            </a:r>
          </a:p>
          <a:p>
            <a:r>
              <a:rPr lang="fi-FI" dirty="0" smtClean="0"/>
              <a:t>Geenitutkimuksia opittiin hyödyntämään noin 25 vuotta sitten</a:t>
            </a:r>
          </a:p>
          <a:p>
            <a:r>
              <a:rPr lang="fi-FI" dirty="0" smtClean="0"/>
              <a:t>Geenitestit olivat käytössä </a:t>
            </a:r>
            <a:r>
              <a:rPr lang="fi-FI" dirty="0" err="1" smtClean="0"/>
              <a:t>rutiinisti</a:t>
            </a:r>
            <a:r>
              <a:rPr lang="fi-FI" dirty="0" smtClean="0"/>
              <a:t> joskin harvoissa taudeilla jo reilut15 vuotta sitten</a:t>
            </a:r>
          </a:p>
          <a:p>
            <a:r>
              <a:rPr lang="fi-FI" dirty="0" smtClean="0"/>
              <a:t>Geenitestit kehittyivät hinnaltaan kohtuulliseksi ja kliinistä työtä tukeviksi paketeiksi eli geenitestipaneeleiksi viime vuosina</a:t>
            </a:r>
          </a:p>
          <a:p>
            <a:r>
              <a:rPr lang="fi-FI" dirty="0" smtClean="0"/>
              <a:t>Tällä hetkellä kaikki geenit (</a:t>
            </a:r>
            <a:r>
              <a:rPr lang="fi-FI" dirty="0" err="1" smtClean="0"/>
              <a:t>eksomi</a:t>
            </a:r>
            <a:r>
              <a:rPr lang="fi-FI" dirty="0" smtClean="0"/>
              <a:t>) tai koko perimä voidaan lukea ja tulkita niin pitkälle kuin nykytieto riittää; sekvensoinnin hinta laskee vauhdilla, mutta tulkinta on tasosta riippuen edelleen erittäin kallista.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813" y="6669360"/>
            <a:ext cx="6048375" cy="144190"/>
          </a:xfrm>
        </p:spPr>
        <p:txBody>
          <a:bodyPr/>
          <a:lstStyle/>
          <a:p>
            <a:r>
              <a:rPr lang="fi-FI" dirty="0"/>
              <a:t>Geenitiedosta genomitietoon / Helena Kääriäinen</a:t>
            </a:r>
          </a:p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30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Mistä alkaen perimän tutkiminen on tullut lääketieteeseen?</a:t>
            </a:r>
            <a:r>
              <a:rPr lang="fi-FI" dirty="0">
                <a:solidFill>
                  <a:srgbClr val="E20077"/>
                </a:solidFill>
              </a:rPr>
              <a:t> Mikä on genomitietoa?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E20077"/>
                </a:solidFill>
              </a:rPr>
              <a:t>Kromosomeja on tutkittu kasvavalla tarkkuudella noin 40 vuotta</a:t>
            </a:r>
          </a:p>
          <a:p>
            <a:r>
              <a:rPr lang="fi-FI" dirty="0" smtClean="0"/>
              <a:t>Geenitutkimuksia opittiin hyödyntämään noin 25 vuotta sitten</a:t>
            </a:r>
          </a:p>
          <a:p>
            <a:r>
              <a:rPr lang="fi-FI" dirty="0" smtClean="0"/>
              <a:t>Geenitestit olivat käytössä </a:t>
            </a:r>
            <a:r>
              <a:rPr lang="fi-FI" dirty="0" err="1" smtClean="0"/>
              <a:t>rutiinisti</a:t>
            </a:r>
            <a:r>
              <a:rPr lang="fi-FI" dirty="0" smtClean="0"/>
              <a:t> joskin harvoissa taudeilla jo reilut15 vuotta sitten</a:t>
            </a:r>
          </a:p>
          <a:p>
            <a:r>
              <a:rPr lang="fi-FI" dirty="0" smtClean="0"/>
              <a:t>Geenitestit kehittyivät hinnaltaan kohtuulliseksi ja kliinistä työtä tukeviksi paketeiksi eli geenitestipaneeleiksi viime vuosina</a:t>
            </a:r>
          </a:p>
          <a:p>
            <a:r>
              <a:rPr lang="fi-FI" dirty="0" smtClean="0">
                <a:solidFill>
                  <a:srgbClr val="E20077"/>
                </a:solidFill>
              </a:rPr>
              <a:t>Tällä hetkellä kaikki geenit (</a:t>
            </a:r>
            <a:r>
              <a:rPr lang="fi-FI" dirty="0" err="1" smtClean="0">
                <a:solidFill>
                  <a:srgbClr val="E20077"/>
                </a:solidFill>
              </a:rPr>
              <a:t>eksomi</a:t>
            </a:r>
            <a:r>
              <a:rPr lang="fi-FI" dirty="0" smtClean="0">
                <a:solidFill>
                  <a:srgbClr val="E20077"/>
                </a:solidFill>
              </a:rPr>
              <a:t>) tai koko perimä voidaan lukea ja tulkita </a:t>
            </a:r>
            <a:r>
              <a:rPr lang="fi-FI" dirty="0" smtClean="0"/>
              <a:t>niin pitkälle kuin nykytieto riittää; sekvensoinnin hinta laskee vauhdilla, mutta tulkinta on tasosta riippuen edelleen erittäin kallista.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813" y="6669360"/>
            <a:ext cx="6048375" cy="144190"/>
          </a:xfrm>
        </p:spPr>
        <p:txBody>
          <a:bodyPr/>
          <a:lstStyle/>
          <a:p>
            <a:r>
              <a:rPr lang="fi-FI" dirty="0"/>
              <a:t>Geenitiedosta genomitietoon / Helena Kääriäinen</a:t>
            </a:r>
          </a:p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00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l_fi_2014_4-3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thl_fi_2014_4-3</Template>
  <TotalTime>472</TotalTime>
  <Words>1779</Words>
  <Application>Microsoft Office PowerPoint</Application>
  <PresentationFormat>On-screen Show (4:3)</PresentationFormat>
  <Paragraphs>251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thl_fi_2014_4-3</vt:lpstr>
      <vt:lpstr>Genomitiedon hyödyntäminen yksilöllistetyn ennaltaehkäisyn ja hoidon tukena</vt:lpstr>
      <vt:lpstr>Sidonnaisuudet</vt:lpstr>
      <vt:lpstr>Mikä on geeni, mikä on genomi?</vt:lpstr>
      <vt:lpstr>PowerPoint Presentation</vt:lpstr>
      <vt:lpstr>PowerPoint Presentation</vt:lpstr>
      <vt:lpstr>PowerPoint Presentation</vt:lpstr>
      <vt:lpstr>PowerPoint Presentation</vt:lpstr>
      <vt:lpstr>Mistä alkaen perimän tutkiminen on tullut lääketieteeseen?</vt:lpstr>
      <vt:lpstr>Mistä alkaen perimän tutkiminen on tullut lääketieteeseen? Mikä on genomitietoa?</vt:lpstr>
      <vt:lpstr>Mihin genomitietoa sovelletaan?</vt:lpstr>
      <vt:lpstr>Mihin genomitietoa sovelletaan?</vt:lpstr>
      <vt:lpstr>Mihin genomitietoa sovelletaan?</vt:lpstr>
      <vt:lpstr>Miten päästään harvinaisen sairauden geenitason diagnoosiin?</vt:lpstr>
      <vt:lpstr>Miten päästään harvinaisen sairauden geenitason diagnoosiin?</vt:lpstr>
      <vt:lpstr>Miten päästään harvinaisen sairauden geenitason diagnoosiin?</vt:lpstr>
      <vt:lpstr>Elämmekö eilisessä, tässä päivässä vai huomisessa?</vt:lpstr>
      <vt:lpstr>Tarvitaanko geenitason diagnoosia?</vt:lpstr>
      <vt:lpstr>Seulonta perhesuunnittelua varten?</vt:lpstr>
      <vt:lpstr>Olisiko suomalaisen tautiperinnön kantajaseulonta (STP) perhesuunnittelun tukemista vai eugeniikkaa?</vt:lpstr>
      <vt:lpstr>Harvinaisten tautien diagnostiikka ja vakuutusmaailma?</vt:lpstr>
      <vt:lpstr>      Periytyvä alttius tavallisiin tauteihin</vt:lpstr>
      <vt:lpstr>PowerPoint Presentation</vt:lpstr>
      <vt:lpstr>Genomidiagnostiikkaa potilaille vai terveille?</vt:lpstr>
      <vt:lpstr>Elämäntapamuutokset?</vt:lpstr>
      <vt:lpstr>Tyypin 2 diabetes ja geneettinen riski</vt:lpstr>
      <vt:lpstr>Elämäntapamuutokset?</vt:lpstr>
      <vt:lpstr>Sepelvaltimotauti v. 2018: GRS –riskiarvio</vt:lpstr>
      <vt:lpstr>PowerPoint Presentation</vt:lpstr>
      <vt:lpstr>Geeni- ja genomitestaus tutkimusmaailmassa</vt:lpstr>
      <vt:lpstr>Geeni- ja genomitestaus tutkimusmaailmassa</vt:lpstr>
      <vt:lpstr>THL Biopankki</vt:lpstr>
      <vt:lpstr>Jotain hyvää genominlaajuisista lähestymistavoista on varmasti luvassa!</vt:lpstr>
      <vt:lpstr>Olemmeko valmiit?</vt:lpstr>
      <vt:lpstr>Mikä tulee olemaan kansalaisen rooli uudessa genomimaailmassa?</vt:lpstr>
      <vt:lpstr>Kuluttajille myytävät Direct-to-Consumer -testit</vt:lpstr>
      <vt:lpstr>Apteekeissa myytävät geenitestit?</vt:lpstr>
      <vt:lpstr>PowerPoint Presentation</vt:lpstr>
    </vt:vector>
  </TitlesOfParts>
  <Manager>Recommended Finland</Manager>
  <Company>THL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Geenitiedosta genomitietoon  - olemmeko valmiit?</dc:title>
  <dc:subject>suomi</dc:subject>
  <dc:creator>Kääriäinen Helena</dc:creator>
  <cp:lastModifiedBy>Kääriäinen Helena</cp:lastModifiedBy>
  <cp:revision>49</cp:revision>
  <dcterms:created xsi:type="dcterms:W3CDTF">2015-12-02T13:17:17Z</dcterms:created>
  <dcterms:modified xsi:type="dcterms:W3CDTF">2018-11-15T08:41:09Z</dcterms:modified>
</cp:coreProperties>
</file>