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8" r:id="rId3"/>
    <p:sldId id="275" r:id="rId4"/>
    <p:sldId id="279" r:id="rId5"/>
    <p:sldId id="291" r:id="rId6"/>
    <p:sldId id="302" r:id="rId7"/>
    <p:sldId id="303" r:id="rId8"/>
    <p:sldId id="290" r:id="rId9"/>
    <p:sldId id="287" r:id="rId10"/>
    <p:sldId id="299" r:id="rId11"/>
    <p:sldId id="284" r:id="rId12"/>
    <p:sldId id="289" r:id="rId13"/>
    <p:sldId id="292" r:id="rId14"/>
    <p:sldId id="295" r:id="rId15"/>
    <p:sldId id="300" r:id="rId16"/>
    <p:sldId id="288" r:id="rId17"/>
  </p:sldIdLst>
  <p:sldSz cx="9144000" cy="6858000" type="screen4x3"/>
  <p:notesSz cx="6669088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A106"/>
    <a:srgbClr val="02B7FA"/>
    <a:srgbClr val="CBE6FD"/>
    <a:srgbClr val="E7F3FE"/>
    <a:srgbClr val="E56E1F"/>
    <a:srgbClr val="E56E00"/>
    <a:srgbClr val="EE3000"/>
    <a:srgbClr val="4DA3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Vaalea tyyli 2 - Korostus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Normaali tyyli 1 - Korostu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28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2140" y="76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8008"/>
          </a:xfrm>
          <a:prstGeom prst="rect">
            <a:avLst/>
          </a:prstGeom>
        </p:spPr>
        <p:txBody>
          <a:bodyPr vert="horz" lIns="91434" tIns="45718" rIns="91434" bIns="45718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777608" y="1"/>
            <a:ext cx="2889938" cy="498008"/>
          </a:xfrm>
          <a:prstGeom prst="rect">
            <a:avLst/>
          </a:prstGeom>
        </p:spPr>
        <p:txBody>
          <a:bodyPr vert="horz" lIns="91434" tIns="45718" rIns="91434" bIns="45718" rtlCol="0"/>
          <a:lstStyle>
            <a:lvl1pPr algn="r">
              <a:defRPr sz="1200"/>
            </a:lvl1pPr>
          </a:lstStyle>
          <a:p>
            <a:fld id="{AB760732-6664-44BC-81F8-5BCFFE9F7509}" type="datetimeFigureOut">
              <a:rPr lang="fi-FI" smtClean="0"/>
              <a:t>28.3.2019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630"/>
            <a:ext cx="2889938" cy="498008"/>
          </a:xfrm>
          <a:prstGeom prst="rect">
            <a:avLst/>
          </a:prstGeom>
        </p:spPr>
        <p:txBody>
          <a:bodyPr vert="horz" lIns="91434" tIns="45718" rIns="91434" bIns="45718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777608" y="9428630"/>
            <a:ext cx="2889938" cy="498008"/>
          </a:xfrm>
          <a:prstGeom prst="rect">
            <a:avLst/>
          </a:prstGeom>
        </p:spPr>
        <p:txBody>
          <a:bodyPr vert="horz" lIns="91434" tIns="45718" rIns="91434" bIns="45718" rtlCol="0" anchor="b"/>
          <a:lstStyle>
            <a:lvl1pPr algn="r">
              <a:defRPr sz="1200"/>
            </a:lvl1pPr>
          </a:lstStyle>
          <a:p>
            <a:fld id="{6B65F66F-11F3-46AC-8B09-0E22338004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437479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8056"/>
          </a:xfrm>
          <a:prstGeom prst="rect">
            <a:avLst/>
          </a:prstGeom>
        </p:spPr>
        <p:txBody>
          <a:bodyPr vert="horz" lIns="91434" tIns="45718" rIns="91434" bIns="45718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777608" y="1"/>
            <a:ext cx="2889938" cy="498056"/>
          </a:xfrm>
          <a:prstGeom prst="rect">
            <a:avLst/>
          </a:prstGeom>
        </p:spPr>
        <p:txBody>
          <a:bodyPr vert="horz" lIns="91434" tIns="45718" rIns="91434" bIns="45718" rtlCol="0"/>
          <a:lstStyle>
            <a:lvl1pPr algn="r">
              <a:defRPr sz="1200"/>
            </a:lvl1pPr>
          </a:lstStyle>
          <a:p>
            <a:fld id="{58675B12-94B4-43AE-B781-EB636C75C4C3}" type="datetimeFigureOut">
              <a:rPr lang="fi-FI" smtClean="0"/>
              <a:t>28.3.2019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1239838"/>
            <a:ext cx="4465638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8" rIns="91434" bIns="45718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66909" y="4777196"/>
            <a:ext cx="5335270" cy="3908614"/>
          </a:xfrm>
          <a:prstGeom prst="rect">
            <a:avLst/>
          </a:prstGeom>
        </p:spPr>
        <p:txBody>
          <a:bodyPr vert="horz" lIns="91434" tIns="45718" rIns="91434" bIns="45718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889938" cy="498055"/>
          </a:xfrm>
          <a:prstGeom prst="rect">
            <a:avLst/>
          </a:prstGeom>
        </p:spPr>
        <p:txBody>
          <a:bodyPr vert="horz" lIns="91434" tIns="45718" rIns="91434" bIns="45718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777608" y="9428585"/>
            <a:ext cx="2889938" cy="498055"/>
          </a:xfrm>
          <a:prstGeom prst="rect">
            <a:avLst/>
          </a:prstGeom>
        </p:spPr>
        <p:txBody>
          <a:bodyPr vert="horz" lIns="91434" tIns="45718" rIns="91434" bIns="45718" rtlCol="0" anchor="b"/>
          <a:lstStyle>
            <a:lvl1pPr algn="r">
              <a:defRPr sz="1200"/>
            </a:lvl1pPr>
          </a:lstStyle>
          <a:p>
            <a:fld id="{0BFF4739-A7F8-4941-9D4B-58F3C8C589E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6174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F4739-A7F8-4941-9D4B-58F3C8C589E6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0824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F4739-A7F8-4941-9D4B-58F3C8C589E6}" type="slidenum">
              <a:rPr lang="fi-FI" smtClean="0"/>
              <a:t>10</a:t>
            </a:fld>
            <a:endParaRPr lang="fi-FI"/>
          </a:p>
        </p:txBody>
      </p:sp>
      <p:sp>
        <p:nvSpPr>
          <p:cNvPr id="5" name="Huomautusten paikkamerkki 2"/>
          <p:cNvSpPr>
            <a:spLocks noGrp="1"/>
          </p:cNvSpPr>
          <p:nvPr>
            <p:ph type="body" idx="3"/>
          </p:nvPr>
        </p:nvSpPr>
        <p:spPr>
          <a:xfrm>
            <a:off x="732777" y="4826992"/>
            <a:ext cx="5335270" cy="422008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675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F4739-A7F8-4941-9D4B-58F3C8C589E6}" type="slidenum">
              <a:rPr lang="fi-FI" smtClean="0"/>
              <a:t>11</a:t>
            </a:fld>
            <a:endParaRPr lang="fi-FI"/>
          </a:p>
        </p:txBody>
      </p:sp>
      <p:sp>
        <p:nvSpPr>
          <p:cNvPr id="5" name="Huomautusten paikkamerkki 2"/>
          <p:cNvSpPr>
            <a:spLocks noGrp="1"/>
          </p:cNvSpPr>
          <p:nvPr>
            <p:ph type="body" idx="3"/>
          </p:nvPr>
        </p:nvSpPr>
        <p:spPr>
          <a:xfrm>
            <a:off x="732777" y="4826992"/>
            <a:ext cx="5335270" cy="422008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5873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F4739-A7F8-4941-9D4B-58F3C8C589E6}" type="slidenum">
              <a:rPr lang="fi-FI" smtClean="0"/>
              <a:t>12</a:t>
            </a:fld>
            <a:endParaRPr lang="fi-FI"/>
          </a:p>
        </p:txBody>
      </p:sp>
      <p:sp>
        <p:nvSpPr>
          <p:cNvPr id="5" name="Huomautusten paikkamerkki 2"/>
          <p:cNvSpPr>
            <a:spLocks noGrp="1"/>
          </p:cNvSpPr>
          <p:nvPr>
            <p:ph type="body" idx="3"/>
          </p:nvPr>
        </p:nvSpPr>
        <p:spPr>
          <a:xfrm>
            <a:off x="732777" y="4826992"/>
            <a:ext cx="5335270" cy="422008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3429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F4739-A7F8-4941-9D4B-58F3C8C589E6}" type="slidenum">
              <a:rPr lang="fi-FI" smtClean="0"/>
              <a:t>13</a:t>
            </a:fld>
            <a:endParaRPr lang="fi-FI"/>
          </a:p>
        </p:txBody>
      </p:sp>
      <p:sp>
        <p:nvSpPr>
          <p:cNvPr id="5" name="Huomautusten paikkamerkki 2"/>
          <p:cNvSpPr>
            <a:spLocks noGrp="1"/>
          </p:cNvSpPr>
          <p:nvPr>
            <p:ph type="body" idx="3"/>
          </p:nvPr>
        </p:nvSpPr>
        <p:spPr>
          <a:xfrm>
            <a:off x="732777" y="4826992"/>
            <a:ext cx="5335270" cy="422008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0695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F4739-A7F8-4941-9D4B-58F3C8C589E6}" type="slidenum">
              <a:rPr lang="fi-FI" smtClean="0"/>
              <a:t>14</a:t>
            </a:fld>
            <a:endParaRPr lang="fi-FI"/>
          </a:p>
        </p:txBody>
      </p:sp>
      <p:sp>
        <p:nvSpPr>
          <p:cNvPr id="5" name="Huomautusten paikkamerkki 2"/>
          <p:cNvSpPr>
            <a:spLocks noGrp="1"/>
          </p:cNvSpPr>
          <p:nvPr>
            <p:ph type="body" idx="3"/>
          </p:nvPr>
        </p:nvSpPr>
        <p:spPr>
          <a:xfrm>
            <a:off x="732777" y="4826992"/>
            <a:ext cx="5335270" cy="422008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9646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F4739-A7F8-4941-9D4B-58F3C8C589E6}" type="slidenum">
              <a:rPr lang="fi-FI" smtClean="0"/>
              <a:t>15</a:t>
            </a:fld>
            <a:endParaRPr lang="fi-FI"/>
          </a:p>
        </p:txBody>
      </p:sp>
      <p:sp>
        <p:nvSpPr>
          <p:cNvPr id="5" name="Huomautusten paikkamerkki 2"/>
          <p:cNvSpPr>
            <a:spLocks noGrp="1"/>
          </p:cNvSpPr>
          <p:nvPr>
            <p:ph type="body" idx="3"/>
          </p:nvPr>
        </p:nvSpPr>
        <p:spPr>
          <a:xfrm>
            <a:off x="732777" y="4826992"/>
            <a:ext cx="5335270" cy="422008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8035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F4739-A7F8-4941-9D4B-58F3C8C589E6}" type="slidenum">
              <a:rPr lang="fi-FI" smtClean="0"/>
              <a:t>16</a:t>
            </a:fld>
            <a:endParaRPr lang="fi-FI"/>
          </a:p>
        </p:txBody>
      </p:sp>
      <p:sp>
        <p:nvSpPr>
          <p:cNvPr id="5" name="Huomautusten paikkamerkki 2"/>
          <p:cNvSpPr>
            <a:spLocks noGrp="1"/>
          </p:cNvSpPr>
          <p:nvPr>
            <p:ph type="body" idx="3"/>
          </p:nvPr>
        </p:nvSpPr>
        <p:spPr>
          <a:xfrm>
            <a:off x="732777" y="4826992"/>
            <a:ext cx="5335270" cy="422008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482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F4739-A7F8-4941-9D4B-58F3C8C589E6}" type="slidenum">
              <a:rPr lang="fi-FI" smtClean="0"/>
              <a:t>2</a:t>
            </a:fld>
            <a:endParaRPr lang="fi-FI"/>
          </a:p>
        </p:txBody>
      </p:sp>
      <p:sp>
        <p:nvSpPr>
          <p:cNvPr id="5" name="Huomautusten paikkamerkki 2"/>
          <p:cNvSpPr>
            <a:spLocks noGrp="1"/>
          </p:cNvSpPr>
          <p:nvPr>
            <p:ph type="body" idx="3"/>
          </p:nvPr>
        </p:nvSpPr>
        <p:spPr>
          <a:xfrm>
            <a:off x="732777" y="4826992"/>
            <a:ext cx="5335270" cy="422008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7688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F4739-A7F8-4941-9D4B-58F3C8C589E6}" type="slidenum">
              <a:rPr lang="fi-FI" smtClean="0"/>
              <a:t>3</a:t>
            </a:fld>
            <a:endParaRPr lang="fi-FI"/>
          </a:p>
        </p:txBody>
      </p:sp>
      <p:sp>
        <p:nvSpPr>
          <p:cNvPr id="5" name="Huomautusten paikkamerkki 2"/>
          <p:cNvSpPr>
            <a:spLocks noGrp="1"/>
          </p:cNvSpPr>
          <p:nvPr>
            <p:ph type="body" idx="3"/>
          </p:nvPr>
        </p:nvSpPr>
        <p:spPr>
          <a:xfrm>
            <a:off x="732777" y="4826992"/>
            <a:ext cx="5335270" cy="422008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3473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F4739-A7F8-4941-9D4B-58F3C8C589E6}" type="slidenum">
              <a:rPr lang="fi-FI" smtClean="0"/>
              <a:t>4</a:t>
            </a:fld>
            <a:endParaRPr lang="fi-FI"/>
          </a:p>
        </p:txBody>
      </p:sp>
      <p:sp>
        <p:nvSpPr>
          <p:cNvPr id="5" name="Huomautusten paikkamerkki 2"/>
          <p:cNvSpPr>
            <a:spLocks noGrp="1"/>
          </p:cNvSpPr>
          <p:nvPr>
            <p:ph type="body" idx="3"/>
          </p:nvPr>
        </p:nvSpPr>
        <p:spPr>
          <a:xfrm>
            <a:off x="732777" y="4826992"/>
            <a:ext cx="5335270" cy="422008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8393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F4739-A7F8-4941-9D4B-58F3C8C589E6}" type="slidenum">
              <a:rPr lang="fi-FI" smtClean="0"/>
              <a:t>5</a:t>
            </a:fld>
            <a:endParaRPr lang="fi-FI"/>
          </a:p>
        </p:txBody>
      </p:sp>
      <p:sp>
        <p:nvSpPr>
          <p:cNvPr id="5" name="Huomautusten paikkamerkki 2"/>
          <p:cNvSpPr>
            <a:spLocks noGrp="1"/>
          </p:cNvSpPr>
          <p:nvPr>
            <p:ph type="body" idx="3"/>
          </p:nvPr>
        </p:nvSpPr>
        <p:spPr>
          <a:xfrm>
            <a:off x="732777" y="4826992"/>
            <a:ext cx="5335270" cy="422008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4608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F4739-A7F8-4941-9D4B-58F3C8C589E6}" type="slidenum">
              <a:rPr lang="fi-FI" smtClean="0"/>
              <a:t>6</a:t>
            </a:fld>
            <a:endParaRPr lang="fi-FI"/>
          </a:p>
        </p:txBody>
      </p:sp>
      <p:sp>
        <p:nvSpPr>
          <p:cNvPr id="5" name="Huomautusten paikkamerkki 2"/>
          <p:cNvSpPr>
            <a:spLocks noGrp="1"/>
          </p:cNvSpPr>
          <p:nvPr>
            <p:ph type="body" idx="3"/>
          </p:nvPr>
        </p:nvSpPr>
        <p:spPr>
          <a:xfrm>
            <a:off x="732777" y="4826992"/>
            <a:ext cx="5335270" cy="422008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109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F4739-A7F8-4941-9D4B-58F3C8C589E6}" type="slidenum">
              <a:rPr lang="fi-FI" smtClean="0"/>
              <a:t>7</a:t>
            </a:fld>
            <a:endParaRPr lang="fi-FI"/>
          </a:p>
        </p:txBody>
      </p:sp>
      <p:sp>
        <p:nvSpPr>
          <p:cNvPr id="5" name="Huomautusten paikkamerkki 2"/>
          <p:cNvSpPr>
            <a:spLocks noGrp="1"/>
          </p:cNvSpPr>
          <p:nvPr>
            <p:ph type="body" idx="3"/>
          </p:nvPr>
        </p:nvSpPr>
        <p:spPr>
          <a:xfrm>
            <a:off x="732777" y="4826992"/>
            <a:ext cx="5335270" cy="422008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3009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F4739-A7F8-4941-9D4B-58F3C8C589E6}" type="slidenum">
              <a:rPr lang="fi-FI" smtClean="0"/>
              <a:t>8</a:t>
            </a:fld>
            <a:endParaRPr lang="fi-FI"/>
          </a:p>
        </p:txBody>
      </p:sp>
      <p:sp>
        <p:nvSpPr>
          <p:cNvPr id="5" name="Huomautusten paikkamerkki 2"/>
          <p:cNvSpPr>
            <a:spLocks noGrp="1"/>
          </p:cNvSpPr>
          <p:nvPr>
            <p:ph type="body" idx="3"/>
          </p:nvPr>
        </p:nvSpPr>
        <p:spPr>
          <a:xfrm>
            <a:off x="732777" y="4826992"/>
            <a:ext cx="5335270" cy="422008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8871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F4739-A7F8-4941-9D4B-58F3C8C589E6}" type="slidenum">
              <a:rPr lang="fi-FI" smtClean="0"/>
              <a:t>9</a:t>
            </a:fld>
            <a:endParaRPr lang="fi-FI"/>
          </a:p>
        </p:txBody>
      </p:sp>
      <p:sp>
        <p:nvSpPr>
          <p:cNvPr id="5" name="Huomautusten paikkamerkki 2"/>
          <p:cNvSpPr>
            <a:spLocks noGrp="1"/>
          </p:cNvSpPr>
          <p:nvPr>
            <p:ph type="body" idx="3"/>
          </p:nvPr>
        </p:nvSpPr>
        <p:spPr>
          <a:xfrm>
            <a:off x="732777" y="4826992"/>
            <a:ext cx="5335270" cy="422008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148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1"/>
            <a:ext cx="9216000" cy="6912000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8" name="Kuva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398" y="1017844"/>
            <a:ext cx="9216000" cy="4337664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8240" y="1290003"/>
            <a:ext cx="6832800" cy="2387600"/>
          </a:xfrm>
          <a:noFill/>
        </p:spPr>
        <p:txBody>
          <a:bodyPr anchor="ctr">
            <a:no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810000"/>
            <a:ext cx="6832800" cy="1280160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 dirty="0"/>
              <a:t>Etunimi Sukunimi</a:t>
            </a:r>
          </a:p>
        </p:txBody>
      </p:sp>
      <p:pic>
        <p:nvPicPr>
          <p:cNvPr id="9" name="Kuva 7" descr="logo kalvolle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923551" y="5724000"/>
            <a:ext cx="3184642" cy="508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976668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3" name="Rectangle 4"/>
          <p:cNvSpPr/>
          <p:nvPr userDrawn="1"/>
        </p:nvSpPr>
        <p:spPr>
          <a:xfrm>
            <a:off x="0" y="6408621"/>
            <a:ext cx="9144000" cy="455605"/>
          </a:xfrm>
          <a:prstGeom prst="rect">
            <a:avLst/>
          </a:prstGeom>
          <a:solidFill>
            <a:srgbClr val="02B7F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7969433" y="6453859"/>
            <a:ext cx="108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AEF28B38-18CD-45F7-BC13-FDF411831B66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5" name="Kuva 1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5249" y="6490800"/>
            <a:ext cx="292633" cy="286537"/>
          </a:xfrm>
          <a:prstGeom prst="rect">
            <a:avLst/>
          </a:prstGeom>
        </p:spPr>
      </p:pic>
      <p:sp>
        <p:nvSpPr>
          <p:cNvPr id="17" name="Alatunnisteen paikkamerkki 8"/>
          <p:cNvSpPr>
            <a:spLocks noGrp="1"/>
          </p:cNvSpPr>
          <p:nvPr>
            <p:ph type="ftr" sz="quarter" idx="3"/>
          </p:nvPr>
        </p:nvSpPr>
        <p:spPr>
          <a:xfrm>
            <a:off x="609585" y="6448308"/>
            <a:ext cx="502119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ELÄKETURVAKESKUS</a:t>
            </a:r>
            <a:endParaRPr lang="fi-FI" sz="1300" dirty="0"/>
          </a:p>
        </p:txBody>
      </p:sp>
    </p:spTree>
    <p:extLst>
      <p:ext uri="{BB962C8B-B14F-4D97-AF65-F5344CB8AC3E}">
        <p14:creationId xmlns:p14="http://schemas.microsoft.com/office/powerpoint/2010/main" val="512738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lehti_vaihtoehto_1">
    <p:bg>
      <p:bgPr>
        <a:solidFill>
          <a:srgbClr val="02B7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1"/>
          <p:cNvSpPr>
            <a:spLocks noGrp="1"/>
          </p:cNvSpPr>
          <p:nvPr>
            <p:ph type="ctrTitle" hasCustomPrompt="1"/>
          </p:nvPr>
        </p:nvSpPr>
        <p:spPr>
          <a:xfrm>
            <a:off x="977760" y="1290003"/>
            <a:ext cx="7189200" cy="2387600"/>
          </a:xfrm>
          <a:noFill/>
        </p:spPr>
        <p:txBody>
          <a:bodyPr anchor="ctr">
            <a:no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Väliotsikko</a:t>
            </a:r>
          </a:p>
        </p:txBody>
      </p:sp>
    </p:spTree>
    <p:extLst>
      <p:ext uri="{BB962C8B-B14F-4D97-AF65-F5344CB8AC3E}">
        <p14:creationId xmlns:p14="http://schemas.microsoft.com/office/powerpoint/2010/main" val="427613915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lehti_vaihtoehto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216000" cy="6912000"/>
          </a:xfrm>
          <a:prstGeom prst="rect">
            <a:avLst/>
          </a:prstGeom>
          <a:ln>
            <a:noFill/>
          </a:ln>
        </p:spPr>
      </p:pic>
      <p:pic>
        <p:nvPicPr>
          <p:cNvPr id="8" name="Kuva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398" y="1018799"/>
            <a:ext cx="9216000" cy="4337664"/>
          </a:xfrm>
          <a:prstGeom prst="rect">
            <a:avLst/>
          </a:prstGeom>
        </p:spPr>
      </p:pic>
      <p:pic>
        <p:nvPicPr>
          <p:cNvPr id="4" name="Kuva 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705249" y="6490800"/>
            <a:ext cx="292633" cy="286537"/>
          </a:xfrm>
          <a:prstGeom prst="rect">
            <a:avLst/>
          </a:prstGeom>
        </p:spPr>
      </p:pic>
      <p:sp>
        <p:nvSpPr>
          <p:cNvPr id="6" name="Otsikko 1"/>
          <p:cNvSpPr>
            <a:spLocks noGrp="1"/>
          </p:cNvSpPr>
          <p:nvPr>
            <p:ph type="ctrTitle" hasCustomPrompt="1"/>
          </p:nvPr>
        </p:nvSpPr>
        <p:spPr>
          <a:xfrm>
            <a:off x="965728" y="1290003"/>
            <a:ext cx="7189200" cy="2387600"/>
          </a:xfrm>
          <a:noFill/>
        </p:spPr>
        <p:txBody>
          <a:bodyPr anchor="ctr">
            <a:no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Väliotsikko</a:t>
            </a:r>
          </a:p>
        </p:txBody>
      </p:sp>
    </p:spTree>
    <p:extLst>
      <p:ext uri="{BB962C8B-B14F-4D97-AF65-F5344CB8AC3E}">
        <p14:creationId xmlns:p14="http://schemas.microsoft.com/office/powerpoint/2010/main" val="2802652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28650" y="1630800"/>
            <a:ext cx="38862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29150" y="1630800"/>
            <a:ext cx="38862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14" name="Rectangle 4"/>
          <p:cNvSpPr/>
          <p:nvPr userDrawn="1"/>
        </p:nvSpPr>
        <p:spPr>
          <a:xfrm>
            <a:off x="0" y="6408621"/>
            <a:ext cx="9144000" cy="455605"/>
          </a:xfrm>
          <a:prstGeom prst="rect">
            <a:avLst/>
          </a:prstGeom>
          <a:solidFill>
            <a:srgbClr val="02B7F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5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7423183" y="6453859"/>
            <a:ext cx="108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AEF28B38-18CD-45F7-BC13-FDF411831B66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6" name="Kuva 1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5249" y="6490800"/>
            <a:ext cx="292633" cy="286537"/>
          </a:xfrm>
          <a:prstGeom prst="rect">
            <a:avLst/>
          </a:prstGeom>
        </p:spPr>
      </p:pic>
      <p:sp>
        <p:nvSpPr>
          <p:cNvPr id="18" name="Alatunnisteen paikkamerkki 8"/>
          <p:cNvSpPr>
            <a:spLocks noGrp="1"/>
          </p:cNvSpPr>
          <p:nvPr>
            <p:ph type="ftr" sz="quarter" idx="3"/>
          </p:nvPr>
        </p:nvSpPr>
        <p:spPr>
          <a:xfrm>
            <a:off x="609585" y="6448308"/>
            <a:ext cx="502119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ELÄKETURVAKESKUS</a:t>
            </a:r>
            <a:endParaRPr lang="fi-FI" sz="1300" dirty="0"/>
          </a:p>
        </p:txBody>
      </p:sp>
    </p:spTree>
    <p:extLst>
      <p:ext uri="{BB962C8B-B14F-4D97-AF65-F5344CB8AC3E}">
        <p14:creationId xmlns:p14="http://schemas.microsoft.com/office/powerpoint/2010/main" val="1109631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13" name="Rectangle 4"/>
          <p:cNvSpPr/>
          <p:nvPr userDrawn="1"/>
        </p:nvSpPr>
        <p:spPr>
          <a:xfrm>
            <a:off x="0" y="6408621"/>
            <a:ext cx="9144000" cy="455605"/>
          </a:xfrm>
          <a:prstGeom prst="rect">
            <a:avLst/>
          </a:prstGeom>
          <a:solidFill>
            <a:srgbClr val="02B7F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7423183" y="6453859"/>
            <a:ext cx="108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AEF28B38-18CD-45F7-BC13-FDF411831B66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5" name="Kuva 1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5249" y="6490800"/>
            <a:ext cx="292633" cy="286537"/>
          </a:xfrm>
          <a:prstGeom prst="rect">
            <a:avLst/>
          </a:prstGeom>
        </p:spPr>
      </p:pic>
      <p:sp>
        <p:nvSpPr>
          <p:cNvPr id="17" name="Alatunnisteen paikkamerkki 8"/>
          <p:cNvSpPr>
            <a:spLocks noGrp="1"/>
          </p:cNvSpPr>
          <p:nvPr>
            <p:ph type="ftr" sz="quarter" idx="3"/>
          </p:nvPr>
        </p:nvSpPr>
        <p:spPr>
          <a:xfrm>
            <a:off x="609585" y="6448308"/>
            <a:ext cx="502119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ELÄKETURVAKESKUS</a:t>
            </a:r>
            <a:endParaRPr lang="fi-FI" sz="1300" dirty="0"/>
          </a:p>
        </p:txBody>
      </p:sp>
    </p:spTree>
    <p:extLst>
      <p:ext uri="{BB962C8B-B14F-4D97-AF65-F5344CB8AC3E}">
        <p14:creationId xmlns:p14="http://schemas.microsoft.com/office/powerpoint/2010/main" val="2904243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/>
          <p:cNvSpPr/>
          <p:nvPr userDrawn="1"/>
        </p:nvSpPr>
        <p:spPr>
          <a:xfrm>
            <a:off x="0" y="6408621"/>
            <a:ext cx="9144000" cy="455605"/>
          </a:xfrm>
          <a:prstGeom prst="rect">
            <a:avLst/>
          </a:prstGeom>
          <a:solidFill>
            <a:srgbClr val="02B7F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7423183" y="6453859"/>
            <a:ext cx="108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AEF28B38-18CD-45F7-BC13-FDF411831B66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3" name="Kuva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5249" y="6490800"/>
            <a:ext cx="292633" cy="286537"/>
          </a:xfrm>
          <a:prstGeom prst="rect">
            <a:avLst/>
          </a:prstGeom>
        </p:spPr>
      </p:pic>
      <p:sp>
        <p:nvSpPr>
          <p:cNvPr id="15" name="Alatunnisteen paikkamerkki 8"/>
          <p:cNvSpPr>
            <a:spLocks noGrp="1"/>
          </p:cNvSpPr>
          <p:nvPr>
            <p:ph type="ftr" sz="quarter" idx="3"/>
          </p:nvPr>
        </p:nvSpPr>
        <p:spPr>
          <a:xfrm>
            <a:off x="609585" y="6448308"/>
            <a:ext cx="502119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ELÄKETURVAKESKUS</a:t>
            </a:r>
            <a:endParaRPr lang="fi-FI" sz="1300" dirty="0"/>
          </a:p>
        </p:txBody>
      </p:sp>
    </p:spTree>
    <p:extLst>
      <p:ext uri="{BB962C8B-B14F-4D97-AF65-F5344CB8AC3E}">
        <p14:creationId xmlns:p14="http://schemas.microsoft.com/office/powerpoint/2010/main" val="4274831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/>
          <p:nvPr/>
        </p:nvSpPr>
        <p:spPr>
          <a:xfrm>
            <a:off x="0" y="6408621"/>
            <a:ext cx="9144000" cy="455605"/>
          </a:xfrm>
          <a:prstGeom prst="rect">
            <a:avLst/>
          </a:prstGeom>
          <a:solidFill>
            <a:srgbClr val="02B7F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28650" y="122400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28650" y="1630800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marL="742950" marR="0" lvl="1" indent="-2304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Verdana" pitchFamily="34" charset="0"/>
                <a:cs typeface="Verdana"/>
              </a:rPr>
              <a:t>Second </a:t>
            </a:r>
            <a:r>
              <a:rPr kumimoji="0" lang="fi-FI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Verdana" pitchFamily="34" charset="0"/>
                <a:cs typeface="Verdana"/>
              </a:rPr>
              <a:t>level</a:t>
            </a:r>
            <a:endParaRPr kumimoji="0" lang="fi-FI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Verdana" pitchFamily="34" charset="0"/>
              <a:cs typeface="Verdana"/>
            </a:endParaRPr>
          </a:p>
          <a:p>
            <a:pPr marL="1143000" marR="0" lvl="2" indent="-2286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Verdana" pitchFamily="34" charset="0"/>
              <a:buChar char="»"/>
              <a:tabLst/>
              <a:defRPr/>
            </a:pP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Verdana" pitchFamily="34" charset="0"/>
                <a:cs typeface="Verdana"/>
              </a:rPr>
              <a:t>Third </a:t>
            </a:r>
            <a:r>
              <a:rPr kumimoji="0" lang="fi-FI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Verdana" pitchFamily="34" charset="0"/>
                <a:cs typeface="Verdana"/>
              </a:rPr>
              <a:t>level</a:t>
            </a:r>
            <a:endParaRPr kumimoji="0" lang="fi-FI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Verdana" pitchFamily="34" charset="0"/>
              <a:cs typeface="Verdana"/>
            </a:endParaRPr>
          </a:p>
          <a:p>
            <a:pPr marL="1600200" marR="0" lvl="3" indent="-2286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▪"/>
              <a:tabLst/>
              <a:defRPr/>
            </a:pPr>
            <a:r>
              <a:rPr kumimoji="0" lang="fi-FI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Verdana" pitchFamily="34" charset="0"/>
                <a:cs typeface="Verdana"/>
              </a:rPr>
              <a:t>Fourth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Verdana" pitchFamily="34" charset="0"/>
                <a:cs typeface="Verdana"/>
              </a:rPr>
              <a:t> </a:t>
            </a:r>
            <a:r>
              <a:rPr kumimoji="0" lang="fi-FI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Verdana" pitchFamily="34" charset="0"/>
                <a:cs typeface="Verdana"/>
              </a:rPr>
              <a:t>level</a:t>
            </a:r>
            <a:endParaRPr kumimoji="0" lang="fi-FI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Verdana" pitchFamily="34" charset="0"/>
              <a:cs typeface="Verdana"/>
            </a:endParaRPr>
          </a:p>
          <a:p>
            <a:pPr marL="2057400" marR="0" lvl="4" indent="-2286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▫"/>
              <a:tabLst/>
              <a:defRPr/>
            </a:pPr>
            <a:r>
              <a:rPr kumimoji="0" lang="fi-FI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Verdana" pitchFamily="34" charset="0"/>
                <a:cs typeface="Verdana"/>
              </a:rPr>
              <a:t>Fifth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Verdana" pitchFamily="34" charset="0"/>
                <a:cs typeface="Verdana"/>
              </a:rPr>
              <a:t> </a:t>
            </a:r>
            <a:r>
              <a:rPr kumimoji="0" lang="fi-FI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Verdana" pitchFamily="34" charset="0"/>
                <a:cs typeface="Verdana"/>
              </a:rPr>
              <a:t>level</a:t>
            </a:r>
            <a:endParaRPr kumimoji="0" lang="fi-FI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Verdana" pitchFamily="34" charset="0"/>
              <a:cs typeface="Verdana"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7423183" y="6453859"/>
            <a:ext cx="108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AEF28B38-18CD-45F7-BC13-FDF411831B66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Kuva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705249" y="6490800"/>
            <a:ext cx="292633" cy="286537"/>
          </a:xfrm>
          <a:prstGeom prst="rect">
            <a:avLst/>
          </a:prstGeom>
        </p:spPr>
      </p:pic>
      <p:sp>
        <p:nvSpPr>
          <p:cNvPr id="8" name="Päivämäärän paikkamerkki 7"/>
          <p:cNvSpPr>
            <a:spLocks noGrp="1"/>
          </p:cNvSpPr>
          <p:nvPr>
            <p:ph type="dt" sz="half" idx="2"/>
          </p:nvPr>
        </p:nvSpPr>
        <p:spPr>
          <a:xfrm>
            <a:off x="5910606" y="6451505"/>
            <a:ext cx="14406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9" name="Alatunnisteen paikkamerkki 8"/>
          <p:cNvSpPr>
            <a:spLocks noGrp="1"/>
          </p:cNvSpPr>
          <p:nvPr>
            <p:ph type="ftr" sz="quarter" idx="3"/>
          </p:nvPr>
        </p:nvSpPr>
        <p:spPr>
          <a:xfrm>
            <a:off x="609585" y="6448308"/>
            <a:ext cx="502119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ELÄKETURVAKESKUS</a:t>
            </a:r>
            <a:endParaRPr lang="fi-FI" sz="1300" dirty="0"/>
          </a:p>
        </p:txBody>
      </p:sp>
    </p:spTree>
    <p:extLst>
      <p:ext uri="{BB962C8B-B14F-4D97-AF65-F5344CB8AC3E}">
        <p14:creationId xmlns:p14="http://schemas.microsoft.com/office/powerpoint/2010/main" val="386897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0" r:id="rId2"/>
    <p:sldLayoutId id="2147483649" r:id="rId3"/>
    <p:sldLayoutId id="2147483657" r:id="rId4"/>
    <p:sldLayoutId id="2147483652" r:id="rId5"/>
    <p:sldLayoutId id="2147483654" r:id="rId6"/>
    <p:sldLayoutId id="2147483655" r:id="rId7"/>
  </p:sldLayoutIdLst>
  <p:hf hdr="0" dt="0"/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2300" b="1" kern="1200">
          <a:solidFill>
            <a:schemeClr val="accent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marR="0" indent="-230400" algn="l" defTabSz="457200" rtl="0" eaLnBrk="1" fontAlgn="base" latinLnBrk="0" hangingPunct="1">
        <a:lnSpc>
          <a:spcPct val="100000"/>
        </a:lnSpc>
        <a:spcBef>
          <a:spcPct val="20000"/>
        </a:spcBef>
        <a:spcAft>
          <a:spcPts val="600"/>
        </a:spcAft>
        <a:buClrTx/>
        <a:buSzTx/>
        <a:buFont typeface="Arial" charset="0"/>
        <a:buChar char="–"/>
        <a:tabLst/>
        <a:defRPr sz="16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marR="0" indent="-228600" algn="l" defTabSz="457200" rtl="0" eaLnBrk="1" fontAlgn="base" latinLnBrk="0" hangingPunct="1">
        <a:lnSpc>
          <a:spcPct val="100000"/>
        </a:lnSpc>
        <a:spcBef>
          <a:spcPct val="20000"/>
        </a:spcBef>
        <a:spcAft>
          <a:spcPts val="600"/>
        </a:spcAft>
        <a:buClrTx/>
        <a:buSzTx/>
        <a:buFont typeface="Verdana" pitchFamily="34" charset="0"/>
        <a:buChar char="»"/>
        <a:tabLst/>
        <a:defRPr sz="16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marR="0" indent="-228600" algn="l" defTabSz="457200" rtl="0" eaLnBrk="1" fontAlgn="base" latinLnBrk="0" hangingPunct="1">
        <a:lnSpc>
          <a:spcPct val="100000"/>
        </a:lnSpc>
        <a:spcBef>
          <a:spcPct val="20000"/>
        </a:spcBef>
        <a:spcAft>
          <a:spcPts val="600"/>
        </a:spcAft>
        <a:buClrTx/>
        <a:buSzTx/>
        <a:buFont typeface="Arial" pitchFamily="34" charset="0"/>
        <a:buChar char="▪"/>
        <a:tabLst/>
        <a:defRPr sz="16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marR="0" indent="-228600" algn="l" defTabSz="457200" rtl="0" eaLnBrk="1" fontAlgn="base" latinLnBrk="0" hangingPunct="1">
        <a:lnSpc>
          <a:spcPct val="100000"/>
        </a:lnSpc>
        <a:spcBef>
          <a:spcPct val="20000"/>
        </a:spcBef>
        <a:spcAft>
          <a:spcPts val="600"/>
        </a:spcAft>
        <a:buClrTx/>
        <a:buSzTx/>
        <a:buFont typeface="Arial" pitchFamily="34" charset="0"/>
        <a:buChar char="▫"/>
        <a:tabLst/>
        <a:defRPr sz="16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tk.fi/blogit/category/yrittajien-elaketurva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0" y="1290003"/>
            <a:ext cx="9144000" cy="2387600"/>
          </a:xfrm>
        </p:spPr>
        <p:txBody>
          <a:bodyPr/>
          <a:lstStyle/>
          <a:p>
            <a:r>
              <a:rPr lang="fi-FI" dirty="0" smtClean="0"/>
              <a:t>YEL-vakuutuksen </a:t>
            </a:r>
            <a:r>
              <a:rPr lang="fi-FI" dirty="0"/>
              <a:t>sisältämät etuudet </a:t>
            </a:r>
            <a:r>
              <a:rPr lang="fi-FI" dirty="0" smtClean="0"/>
              <a:t>– pohdintaa vakuutusmatemaattisesta näkökulmasta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54904" y="3837882"/>
            <a:ext cx="6832800" cy="1280160"/>
          </a:xfrm>
        </p:spPr>
        <p:txBody>
          <a:bodyPr/>
          <a:lstStyle/>
          <a:p>
            <a:pPr algn="l"/>
            <a:r>
              <a:rPr lang="fi-FI" dirty="0" smtClean="0"/>
              <a:t> </a:t>
            </a:r>
            <a:endParaRPr lang="fi-FI" dirty="0"/>
          </a:p>
          <a:p>
            <a:r>
              <a:rPr lang="fi-FI" dirty="0" smtClean="0"/>
              <a:t>27.3.2019</a:t>
            </a:r>
            <a:endParaRPr lang="fi-FI" dirty="0"/>
          </a:p>
          <a:p>
            <a:pPr algn="l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2747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585" y="237722"/>
            <a:ext cx="7886700" cy="1325563"/>
          </a:xfrm>
        </p:spPr>
        <p:txBody>
          <a:bodyPr/>
          <a:lstStyle/>
          <a:p>
            <a:r>
              <a:rPr lang="fi-FI" dirty="0" smtClean="0"/>
              <a:t>Ikäkohtainen maksu, maksun osat eroteltu, ei hoitokulua eikä riskimarginaalia mukana, reaalikorko 2 %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EF28B38-18CD-45F7-BC13-FDF411831B66}" type="slidenum">
              <a:rPr lang="fi-FI" smtClean="0"/>
              <a:pPr/>
              <a:t>10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ELÄKETURVAKESKUS</a:t>
            </a:r>
            <a:endParaRPr lang="fi-FI" sz="1300" dirty="0"/>
          </a:p>
        </p:txBody>
      </p:sp>
      <p:sp>
        <p:nvSpPr>
          <p:cNvPr id="13" name="Sisällön paikkamerkki 4"/>
          <p:cNvSpPr>
            <a:spLocks noGrp="1"/>
          </p:cNvSpPr>
          <p:nvPr>
            <p:ph idx="1"/>
          </p:nvPr>
        </p:nvSpPr>
        <p:spPr>
          <a:xfrm>
            <a:off x="609585" y="1340326"/>
            <a:ext cx="7886700" cy="4351338"/>
          </a:xfrm>
        </p:spPr>
        <p:txBody>
          <a:bodyPr/>
          <a:lstStyle/>
          <a:p>
            <a:pPr marL="512550" lvl="1" indent="0">
              <a:buNone/>
            </a:pPr>
            <a:endParaRPr lang="fi-FI" b="1" dirty="0" smtClean="0">
              <a:solidFill>
                <a:srgbClr val="FF0000"/>
              </a:solidFill>
            </a:endParaRPr>
          </a:p>
          <a:p>
            <a:endParaRPr lang="fi-FI" sz="1400" dirty="0" smtClean="0"/>
          </a:p>
          <a:p>
            <a:pPr lvl="1"/>
            <a:endParaRPr lang="fi-FI" sz="1400" dirty="0" smtClean="0"/>
          </a:p>
          <a:p>
            <a:endParaRPr lang="fi-FI" sz="1800" dirty="0"/>
          </a:p>
          <a:p>
            <a:endParaRPr lang="en-US" sz="1800" dirty="0"/>
          </a:p>
        </p:txBody>
      </p:sp>
      <p:sp>
        <p:nvSpPr>
          <p:cNvPr id="7" name="Sisällön paikkamerkki 4"/>
          <p:cNvSpPr txBox="1">
            <a:spLocks/>
          </p:cNvSpPr>
          <p:nvPr/>
        </p:nvSpPr>
        <p:spPr>
          <a:xfrm>
            <a:off x="609585" y="1173528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marR="0" indent="-2304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charset="0"/>
              <a:buChar char="–"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marR="0" indent="-2286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Verdana" pitchFamily="34" charset="0"/>
              <a:buChar char="»"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marR="0" indent="-2286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▪"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marR="0" indent="-2286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▫"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fi-FI" sz="1800" dirty="0" smtClean="0"/>
          </a:p>
          <a:p>
            <a:endParaRPr lang="fi-FI" sz="1800" dirty="0" smtClean="0"/>
          </a:p>
          <a:p>
            <a:endParaRPr lang="en-US" sz="1800" dirty="0"/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981" y="1918237"/>
            <a:ext cx="7967304" cy="4169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38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585" y="-85289"/>
            <a:ext cx="7886700" cy="1325563"/>
          </a:xfrm>
        </p:spPr>
        <p:txBody>
          <a:bodyPr/>
          <a:lstStyle/>
          <a:p>
            <a:r>
              <a:rPr lang="fi-FI" dirty="0" smtClean="0"/>
              <a:t>Miten laskettiin? – Riskimarginaali</a:t>
            </a:r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EF28B38-18CD-45F7-BC13-FDF411831B66}" type="slidenum">
              <a:rPr lang="fi-FI" smtClean="0"/>
              <a:pPr/>
              <a:t>11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ELÄKETURVAKESKUS</a:t>
            </a:r>
            <a:endParaRPr lang="fi-FI" sz="1300" dirty="0"/>
          </a:p>
        </p:txBody>
      </p:sp>
      <p:sp>
        <p:nvSpPr>
          <p:cNvPr id="13" name="Sisällön paikkamerkki 4"/>
          <p:cNvSpPr>
            <a:spLocks noGrp="1"/>
          </p:cNvSpPr>
          <p:nvPr>
            <p:ph idx="1"/>
          </p:nvPr>
        </p:nvSpPr>
        <p:spPr>
          <a:xfrm>
            <a:off x="609585" y="1340326"/>
            <a:ext cx="7886700" cy="4351338"/>
          </a:xfrm>
        </p:spPr>
        <p:txBody>
          <a:bodyPr/>
          <a:lstStyle/>
          <a:p>
            <a:r>
              <a:rPr lang="fi-FI" dirty="0" smtClean="0"/>
              <a:t>Laskelmassa tuli pohdintaan myös varmuuslisän/riskimarginaalin lisääminen </a:t>
            </a:r>
          </a:p>
          <a:p>
            <a:r>
              <a:rPr lang="fi-FI" dirty="0" smtClean="0"/>
              <a:t>Tutkittiin kiinteitä varmuuslisää kuvaavia prosentteja, 10 </a:t>
            </a:r>
            <a:r>
              <a:rPr lang="fi-FI" dirty="0"/>
              <a:t>ja </a:t>
            </a:r>
            <a:r>
              <a:rPr lang="fi-FI" dirty="0" smtClean="0"/>
              <a:t>20 prosenttia</a:t>
            </a:r>
          </a:p>
          <a:p>
            <a:r>
              <a:rPr lang="fi-FI" dirty="0" smtClean="0"/>
              <a:t>Lisäksi laskettiin karkeasti </a:t>
            </a:r>
            <a:r>
              <a:rPr lang="fi-FI" dirty="0" err="1" smtClean="0"/>
              <a:t>Solvenssi</a:t>
            </a:r>
            <a:r>
              <a:rPr lang="fi-FI" dirty="0" smtClean="0"/>
              <a:t> II:ta mukaillen vastuuvelkaan kuuluva parhaan estimaatin ylittävä riskimarginaali</a:t>
            </a:r>
          </a:p>
          <a:p>
            <a:pPr marL="0" indent="0">
              <a:buNone/>
            </a:pPr>
            <a:endParaRPr lang="fi-FI" dirty="0" smtClean="0"/>
          </a:p>
          <a:p>
            <a:pPr marL="512550" lvl="1" indent="0">
              <a:buNone/>
            </a:pPr>
            <a:endParaRPr lang="fi-FI" sz="2000" b="1" dirty="0" smtClean="0">
              <a:solidFill>
                <a:srgbClr val="FF0000"/>
              </a:solidFill>
            </a:endParaRPr>
          </a:p>
          <a:p>
            <a:endParaRPr lang="fi-FI" dirty="0" smtClean="0"/>
          </a:p>
          <a:p>
            <a:pPr lvl="1"/>
            <a:endParaRPr lang="fi-FI" sz="2000" dirty="0" smtClean="0"/>
          </a:p>
          <a:p>
            <a:endParaRPr lang="fi-FI" dirty="0"/>
          </a:p>
          <a:p>
            <a:endParaRPr lang="en-US" dirty="0"/>
          </a:p>
        </p:txBody>
      </p:sp>
      <p:sp>
        <p:nvSpPr>
          <p:cNvPr id="15" name="Pilvi 14"/>
          <p:cNvSpPr/>
          <p:nvPr/>
        </p:nvSpPr>
        <p:spPr>
          <a:xfrm>
            <a:off x="5175016" y="4308049"/>
            <a:ext cx="3214540" cy="1271436"/>
          </a:xfrm>
          <a:prstGeom prst="cloud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 smtClean="0"/>
              <a:t>Riskimarginaali</a:t>
            </a:r>
            <a:endParaRPr lang="fi-FI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97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585" y="-85289"/>
            <a:ext cx="7886700" cy="1325563"/>
          </a:xfrm>
        </p:spPr>
        <p:txBody>
          <a:bodyPr/>
          <a:lstStyle/>
          <a:p>
            <a:r>
              <a:rPr lang="fi-FI" dirty="0" smtClean="0"/>
              <a:t>Miten laskettiin? – Riskimarginaali, </a:t>
            </a:r>
            <a:r>
              <a:rPr lang="fi-FI" dirty="0" err="1" smtClean="0"/>
              <a:t>solvenssi</a:t>
            </a:r>
            <a:r>
              <a:rPr lang="fi-FI" dirty="0" smtClean="0"/>
              <a:t> II:ta mukaillen arvioitu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EF28B38-18CD-45F7-BC13-FDF411831B66}" type="slidenum">
              <a:rPr lang="fi-FI" smtClean="0"/>
              <a:pPr/>
              <a:t>12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ELÄKETURVAKESKUS</a:t>
            </a:r>
            <a:endParaRPr lang="fi-FI" sz="1300" dirty="0"/>
          </a:p>
        </p:txBody>
      </p:sp>
      <p:sp>
        <p:nvSpPr>
          <p:cNvPr id="13" name="Sisällön paikkamerkki 4"/>
          <p:cNvSpPr>
            <a:spLocks noGrp="1"/>
          </p:cNvSpPr>
          <p:nvPr>
            <p:ph idx="1"/>
          </p:nvPr>
        </p:nvSpPr>
        <p:spPr>
          <a:xfrm>
            <a:off x="609585" y="1332662"/>
            <a:ext cx="7886700" cy="4351338"/>
          </a:xfrm>
        </p:spPr>
        <p:txBody>
          <a:bodyPr/>
          <a:lstStyle/>
          <a:p>
            <a:r>
              <a:rPr lang="fi-FI" sz="1800" dirty="0" smtClean="0"/>
              <a:t>Arvioitiin pitkäikäisyys-, korko- ja indeksi-, markkina- ja operatiivisia riskejä, muut riskit yksinkertaisuuden vuoksi pois</a:t>
            </a:r>
          </a:p>
          <a:p>
            <a:r>
              <a:rPr lang="fi-FI" sz="1800" dirty="0" smtClean="0"/>
              <a:t>Korko- ja indeksiriskit niputettiin yhteen</a:t>
            </a:r>
          </a:p>
          <a:p>
            <a:r>
              <a:rPr lang="fi-FI" sz="1800" dirty="0" smtClean="0"/>
              <a:t>Markkinariskiä mallinnettiin karkeasti työeläkejärjestelmän vakavaraisuuslaskennan avulla laaditulla yksinkertaisella mallilla</a:t>
            </a:r>
          </a:p>
          <a:p>
            <a:r>
              <a:rPr lang="fi-FI" sz="1800" dirty="0" smtClean="0"/>
              <a:t>Tuloksia eri koroilla:</a:t>
            </a:r>
          </a:p>
          <a:p>
            <a:endParaRPr lang="fi-FI" sz="1800" dirty="0" smtClean="0"/>
          </a:p>
          <a:p>
            <a:endParaRPr lang="fi-FI" sz="1800" dirty="0" smtClean="0"/>
          </a:p>
          <a:p>
            <a:pPr lvl="1"/>
            <a:endParaRPr lang="fi-FI" sz="1800" dirty="0" smtClean="0"/>
          </a:p>
          <a:p>
            <a:endParaRPr lang="fi-FI" sz="1800" dirty="0"/>
          </a:p>
          <a:p>
            <a:endParaRPr lang="en-US" sz="1800" dirty="0"/>
          </a:p>
        </p:txBody>
      </p:sp>
      <p:sp>
        <p:nvSpPr>
          <p:cNvPr id="15" name="Pilvi 14"/>
          <p:cNvSpPr/>
          <p:nvPr/>
        </p:nvSpPr>
        <p:spPr>
          <a:xfrm>
            <a:off x="5834893" y="5003199"/>
            <a:ext cx="3214540" cy="1271436"/>
          </a:xfrm>
          <a:prstGeom prst="cloud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 smtClean="0"/>
              <a:t>Riskimarginaali</a:t>
            </a:r>
            <a:endParaRPr lang="fi-FI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3" name="Taulukk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406410"/>
              </p:ext>
            </p:extLst>
          </p:nvPr>
        </p:nvGraphicFramePr>
        <p:xfrm>
          <a:off x="685799" y="3706609"/>
          <a:ext cx="7489372" cy="10645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14629">
                  <a:extLst>
                    <a:ext uri="{9D8B030D-6E8A-4147-A177-3AD203B41FA5}">
                      <a16:colId xmlns:a16="http://schemas.microsoft.com/office/drawing/2014/main" val="2831532139"/>
                    </a:ext>
                  </a:extLst>
                </a:gridCol>
                <a:gridCol w="1892563">
                  <a:extLst>
                    <a:ext uri="{9D8B030D-6E8A-4147-A177-3AD203B41FA5}">
                      <a16:colId xmlns:a16="http://schemas.microsoft.com/office/drawing/2014/main" val="828044957"/>
                    </a:ext>
                  </a:extLst>
                </a:gridCol>
                <a:gridCol w="776436">
                  <a:extLst>
                    <a:ext uri="{9D8B030D-6E8A-4147-A177-3AD203B41FA5}">
                      <a16:colId xmlns:a16="http://schemas.microsoft.com/office/drawing/2014/main" val="3959954661"/>
                    </a:ext>
                  </a:extLst>
                </a:gridCol>
                <a:gridCol w="776436">
                  <a:extLst>
                    <a:ext uri="{9D8B030D-6E8A-4147-A177-3AD203B41FA5}">
                      <a16:colId xmlns:a16="http://schemas.microsoft.com/office/drawing/2014/main" val="1660702"/>
                    </a:ext>
                  </a:extLst>
                </a:gridCol>
                <a:gridCol w="776436">
                  <a:extLst>
                    <a:ext uri="{9D8B030D-6E8A-4147-A177-3AD203B41FA5}">
                      <a16:colId xmlns:a16="http://schemas.microsoft.com/office/drawing/2014/main" val="276068470"/>
                    </a:ext>
                  </a:extLst>
                </a:gridCol>
                <a:gridCol w="776436">
                  <a:extLst>
                    <a:ext uri="{9D8B030D-6E8A-4147-A177-3AD203B41FA5}">
                      <a16:colId xmlns:a16="http://schemas.microsoft.com/office/drawing/2014/main" val="2324339136"/>
                    </a:ext>
                  </a:extLst>
                </a:gridCol>
                <a:gridCol w="776436">
                  <a:extLst>
                    <a:ext uri="{9D8B030D-6E8A-4147-A177-3AD203B41FA5}">
                      <a16:colId xmlns:a16="http://schemas.microsoft.com/office/drawing/2014/main" val="1780443847"/>
                    </a:ext>
                  </a:extLst>
                </a:gridCol>
              </a:tblGrid>
              <a:tr h="318922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1" u="none" strike="noStrike" dirty="0">
                          <a:effectLst/>
                        </a:rPr>
                        <a:t>Nimelliskorko</a:t>
                      </a:r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1" u="none" strike="noStrike" dirty="0">
                          <a:effectLst/>
                        </a:rPr>
                        <a:t> </a:t>
                      </a:r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1" u="none" strike="noStrike">
                          <a:effectLst/>
                        </a:rPr>
                        <a:t>1,7 %</a:t>
                      </a:r>
                      <a:endParaRPr lang="fi-FI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1" u="none" strike="noStrike">
                          <a:effectLst/>
                        </a:rPr>
                        <a:t>2,7 %</a:t>
                      </a:r>
                      <a:endParaRPr lang="fi-FI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1" u="none" strike="noStrike">
                          <a:effectLst/>
                        </a:rPr>
                        <a:t>3,7 %</a:t>
                      </a:r>
                      <a:endParaRPr lang="fi-FI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1" u="none" strike="noStrike">
                          <a:effectLst/>
                        </a:rPr>
                        <a:t>4,7 %</a:t>
                      </a:r>
                      <a:endParaRPr lang="fi-FI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1" u="none" strike="noStrike">
                          <a:effectLst/>
                        </a:rPr>
                        <a:t>5,7 %</a:t>
                      </a:r>
                      <a:endParaRPr lang="fi-FI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47992676"/>
                  </a:ext>
                </a:extLst>
              </a:tr>
              <a:tr h="318922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1" u="none" strike="noStrike" dirty="0">
                          <a:effectLst/>
                        </a:rPr>
                        <a:t>Reaalikorko</a:t>
                      </a:r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1" u="none" strike="noStrike" dirty="0">
                          <a:effectLst/>
                        </a:rPr>
                        <a:t> </a:t>
                      </a:r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1" u="none" strike="noStrike" dirty="0">
                          <a:effectLst/>
                        </a:rPr>
                        <a:t>0,0 %</a:t>
                      </a:r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1" u="none" strike="noStrike" dirty="0">
                          <a:effectLst/>
                        </a:rPr>
                        <a:t>1,0 %</a:t>
                      </a:r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1" u="none" strike="noStrike" dirty="0">
                          <a:effectLst/>
                        </a:rPr>
                        <a:t>2,0 %</a:t>
                      </a:r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1" u="none" strike="noStrike" dirty="0">
                          <a:effectLst/>
                        </a:rPr>
                        <a:t>3,0 %</a:t>
                      </a:r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1" u="none" strike="noStrike" dirty="0">
                          <a:effectLst/>
                        </a:rPr>
                        <a:t>4,0 %</a:t>
                      </a:r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33917172"/>
                  </a:ext>
                </a:extLst>
              </a:tr>
              <a:tr h="318922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Laskettu</a:t>
                      </a:r>
                      <a:r>
                        <a:rPr lang="fi-FI" sz="14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riskimarginaali</a:t>
                      </a:r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>
                          <a:effectLst/>
                        </a:rPr>
                        <a:t> </a:t>
                      </a:r>
                      <a:endParaRPr lang="fi-FI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u="none" strike="noStrike">
                          <a:effectLst/>
                        </a:rPr>
                        <a:t>5 %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u="none" strike="noStrike">
                          <a:effectLst/>
                        </a:rPr>
                        <a:t>13 %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u="none" strike="noStrike">
                          <a:effectLst/>
                        </a:rPr>
                        <a:t>21 %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u="none" strike="noStrike">
                          <a:effectLst/>
                        </a:rPr>
                        <a:t>31 %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u="none" strike="noStrike" dirty="0">
                          <a:effectLst/>
                        </a:rPr>
                        <a:t>38 %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256460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791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585" y="13032"/>
            <a:ext cx="7886700" cy="1325563"/>
          </a:xfrm>
        </p:spPr>
        <p:txBody>
          <a:bodyPr/>
          <a:lstStyle/>
          <a:p>
            <a:r>
              <a:rPr lang="fi-FI" dirty="0" smtClean="0"/>
              <a:t>Ikäkohtainen maksu yhteensä eri korkovaihtoehdoilla, riskimarginaali </a:t>
            </a:r>
            <a:r>
              <a:rPr lang="fi-FI" dirty="0" err="1"/>
              <a:t>S</a:t>
            </a:r>
            <a:r>
              <a:rPr lang="fi-FI" dirty="0" err="1" smtClean="0"/>
              <a:t>olvenssi</a:t>
            </a:r>
            <a:r>
              <a:rPr lang="fi-FI" dirty="0" smtClean="0"/>
              <a:t> II:ta mukaillen arvioitu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EF28B38-18CD-45F7-BC13-FDF411831B66}" type="slidenum">
              <a:rPr lang="fi-FI" smtClean="0"/>
              <a:pPr/>
              <a:t>13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ELÄKETURVAKESKUS</a:t>
            </a:r>
            <a:endParaRPr lang="fi-FI" sz="1300" dirty="0"/>
          </a:p>
        </p:txBody>
      </p:sp>
      <p:sp>
        <p:nvSpPr>
          <p:cNvPr id="13" name="Sisällön paikkamerkki 4"/>
          <p:cNvSpPr>
            <a:spLocks noGrp="1"/>
          </p:cNvSpPr>
          <p:nvPr>
            <p:ph idx="1"/>
          </p:nvPr>
        </p:nvSpPr>
        <p:spPr>
          <a:xfrm>
            <a:off x="609585" y="1340326"/>
            <a:ext cx="7886700" cy="4351338"/>
          </a:xfrm>
        </p:spPr>
        <p:txBody>
          <a:bodyPr/>
          <a:lstStyle/>
          <a:p>
            <a:pPr marL="512550" lvl="1" indent="0">
              <a:buNone/>
            </a:pPr>
            <a:endParaRPr lang="fi-FI" b="1" dirty="0" smtClean="0">
              <a:solidFill>
                <a:srgbClr val="FF0000"/>
              </a:solidFill>
            </a:endParaRPr>
          </a:p>
          <a:p>
            <a:endParaRPr lang="fi-FI" sz="1400" dirty="0" smtClean="0"/>
          </a:p>
          <a:p>
            <a:pPr lvl="1"/>
            <a:endParaRPr lang="fi-FI" sz="1400" dirty="0" smtClean="0"/>
          </a:p>
          <a:p>
            <a:endParaRPr lang="fi-FI" sz="1800" dirty="0"/>
          </a:p>
          <a:p>
            <a:endParaRPr lang="en-US" sz="1800" dirty="0"/>
          </a:p>
        </p:txBody>
      </p:sp>
      <p:sp>
        <p:nvSpPr>
          <p:cNvPr id="7" name="Sisällön paikkamerkki 4"/>
          <p:cNvSpPr txBox="1">
            <a:spLocks/>
          </p:cNvSpPr>
          <p:nvPr/>
        </p:nvSpPr>
        <p:spPr>
          <a:xfrm>
            <a:off x="609585" y="1173528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marR="0" indent="-2304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charset="0"/>
              <a:buChar char="–"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marR="0" indent="-2286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Verdana" pitchFamily="34" charset="0"/>
              <a:buChar char="»"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marR="0" indent="-2286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▪"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marR="0" indent="-2286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▫"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fi-FI" sz="1800" dirty="0" smtClean="0"/>
          </a:p>
          <a:p>
            <a:endParaRPr lang="fi-FI" sz="1800" dirty="0" smtClean="0"/>
          </a:p>
          <a:p>
            <a:endParaRPr lang="en-US" sz="1800" dirty="0"/>
          </a:p>
        </p:txBody>
      </p:sp>
      <p:pic>
        <p:nvPicPr>
          <p:cNvPr id="9" name="Kuva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566" y="1449026"/>
            <a:ext cx="8680867" cy="4883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78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585" y="-85289"/>
            <a:ext cx="7886700" cy="1325563"/>
          </a:xfrm>
        </p:spPr>
        <p:txBody>
          <a:bodyPr/>
          <a:lstStyle/>
          <a:p>
            <a:r>
              <a:rPr lang="fi-FI" dirty="0" smtClean="0"/>
              <a:t>Ikäkohtainen maksu yhteensä eri korkovaihtoehdoilla, riskimarginaali 10 % kiinteä</a:t>
            </a:r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EF28B38-18CD-45F7-BC13-FDF411831B66}" type="slidenum">
              <a:rPr lang="fi-FI" smtClean="0"/>
              <a:pPr/>
              <a:t>14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ELÄKETURVAKESKUS</a:t>
            </a:r>
            <a:endParaRPr lang="fi-FI" sz="1300" dirty="0"/>
          </a:p>
        </p:txBody>
      </p:sp>
      <p:sp>
        <p:nvSpPr>
          <p:cNvPr id="13" name="Sisällön paikkamerkki 4"/>
          <p:cNvSpPr>
            <a:spLocks noGrp="1"/>
          </p:cNvSpPr>
          <p:nvPr>
            <p:ph idx="1"/>
          </p:nvPr>
        </p:nvSpPr>
        <p:spPr>
          <a:xfrm>
            <a:off x="609585" y="1340326"/>
            <a:ext cx="7886700" cy="4351338"/>
          </a:xfrm>
        </p:spPr>
        <p:txBody>
          <a:bodyPr/>
          <a:lstStyle/>
          <a:p>
            <a:pPr marL="512550" lvl="1" indent="0">
              <a:buNone/>
            </a:pPr>
            <a:endParaRPr lang="fi-FI" b="1" dirty="0" smtClean="0">
              <a:solidFill>
                <a:srgbClr val="FF0000"/>
              </a:solidFill>
            </a:endParaRPr>
          </a:p>
          <a:p>
            <a:endParaRPr lang="fi-FI" sz="1400" dirty="0" smtClean="0"/>
          </a:p>
          <a:p>
            <a:pPr lvl="1"/>
            <a:endParaRPr lang="fi-FI" sz="1400" dirty="0" smtClean="0"/>
          </a:p>
          <a:p>
            <a:endParaRPr lang="fi-FI" sz="1800" dirty="0"/>
          </a:p>
          <a:p>
            <a:endParaRPr lang="en-US" sz="1800" dirty="0"/>
          </a:p>
        </p:txBody>
      </p:sp>
      <p:sp>
        <p:nvSpPr>
          <p:cNvPr id="7" name="Sisällön paikkamerkki 4"/>
          <p:cNvSpPr txBox="1">
            <a:spLocks/>
          </p:cNvSpPr>
          <p:nvPr/>
        </p:nvSpPr>
        <p:spPr>
          <a:xfrm>
            <a:off x="609585" y="1173528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marR="0" indent="-2304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charset="0"/>
              <a:buChar char="–"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marR="0" indent="-2286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Verdana" pitchFamily="34" charset="0"/>
              <a:buChar char="»"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marR="0" indent="-2286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▪"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marR="0" indent="-2286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▫"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fi-FI" sz="1800" dirty="0" smtClean="0"/>
          </a:p>
          <a:p>
            <a:endParaRPr lang="fi-FI" sz="1800" dirty="0" smtClean="0"/>
          </a:p>
          <a:p>
            <a:endParaRPr lang="en-US" sz="1800" dirty="0"/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1045" y="1139611"/>
            <a:ext cx="7394898" cy="4985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5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EF28B38-18CD-45F7-BC13-FDF411831B66}" type="slidenum">
              <a:rPr lang="fi-FI" smtClean="0"/>
              <a:pPr/>
              <a:t>15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ELÄKETURVAKESKUS</a:t>
            </a:r>
            <a:endParaRPr lang="fi-FI" sz="1300" dirty="0"/>
          </a:p>
        </p:txBody>
      </p:sp>
      <p:sp>
        <p:nvSpPr>
          <p:cNvPr id="13" name="Sisällön paikkamerkki 4"/>
          <p:cNvSpPr>
            <a:spLocks noGrp="1"/>
          </p:cNvSpPr>
          <p:nvPr>
            <p:ph idx="1"/>
          </p:nvPr>
        </p:nvSpPr>
        <p:spPr>
          <a:xfrm>
            <a:off x="609585" y="1340326"/>
            <a:ext cx="7886700" cy="4351338"/>
          </a:xfrm>
        </p:spPr>
        <p:txBody>
          <a:bodyPr/>
          <a:lstStyle/>
          <a:p>
            <a:pPr marL="512550" lvl="1" indent="0">
              <a:buNone/>
            </a:pPr>
            <a:endParaRPr lang="fi-FI" b="1" dirty="0" smtClean="0">
              <a:solidFill>
                <a:srgbClr val="FF0000"/>
              </a:solidFill>
            </a:endParaRPr>
          </a:p>
          <a:p>
            <a:endParaRPr lang="fi-FI" sz="1400" dirty="0" smtClean="0"/>
          </a:p>
          <a:p>
            <a:pPr lvl="1"/>
            <a:endParaRPr lang="fi-FI" sz="1400" dirty="0" smtClean="0"/>
          </a:p>
          <a:p>
            <a:endParaRPr lang="fi-FI" sz="1800" dirty="0"/>
          </a:p>
          <a:p>
            <a:endParaRPr lang="en-US" sz="1800" dirty="0"/>
          </a:p>
        </p:txBody>
      </p:sp>
      <p:sp>
        <p:nvSpPr>
          <p:cNvPr id="7" name="Sisällön paikkamerkki 4"/>
          <p:cNvSpPr txBox="1">
            <a:spLocks/>
          </p:cNvSpPr>
          <p:nvPr/>
        </p:nvSpPr>
        <p:spPr>
          <a:xfrm>
            <a:off x="609585" y="1173528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marR="0" indent="-2304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charset="0"/>
              <a:buChar char="–"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marR="0" indent="-2286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Verdana" pitchFamily="34" charset="0"/>
              <a:buChar char="»"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marR="0" indent="-2286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▪"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marR="0" indent="-2286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▫"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fi-FI" sz="1800" dirty="0" smtClean="0"/>
          </a:p>
          <a:p>
            <a:endParaRPr lang="fi-FI" sz="1800" dirty="0" smtClean="0"/>
          </a:p>
          <a:p>
            <a:endParaRPr lang="en-US" sz="1800" dirty="0"/>
          </a:p>
        </p:txBody>
      </p:sp>
      <p:sp>
        <p:nvSpPr>
          <p:cNvPr id="8" name="Otsikko 1"/>
          <p:cNvSpPr>
            <a:spLocks noGrp="1"/>
          </p:cNvSpPr>
          <p:nvPr>
            <p:ph type="title"/>
          </p:nvPr>
        </p:nvSpPr>
        <p:spPr>
          <a:xfrm>
            <a:off x="609585" y="213048"/>
            <a:ext cx="7886700" cy="1325563"/>
          </a:xfrm>
        </p:spPr>
        <p:txBody>
          <a:bodyPr/>
          <a:lstStyle/>
          <a:p>
            <a:r>
              <a:rPr lang="fi-FI" dirty="0" smtClean="0"/>
              <a:t>Laskettuja maksuja, painotettu keskimääräinen maksu</a:t>
            </a:r>
            <a:endParaRPr lang="en-US" dirty="0"/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211239"/>
              </p:ext>
            </p:extLst>
          </p:nvPr>
        </p:nvGraphicFramePr>
        <p:xfrm>
          <a:off x="589921" y="1595886"/>
          <a:ext cx="7665559" cy="18460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37591">
                  <a:extLst>
                    <a:ext uri="{9D8B030D-6E8A-4147-A177-3AD203B41FA5}">
                      <a16:colId xmlns:a16="http://schemas.microsoft.com/office/drawing/2014/main" val="2981480106"/>
                    </a:ext>
                  </a:extLst>
                </a:gridCol>
                <a:gridCol w="1697956">
                  <a:extLst>
                    <a:ext uri="{9D8B030D-6E8A-4147-A177-3AD203B41FA5}">
                      <a16:colId xmlns:a16="http://schemas.microsoft.com/office/drawing/2014/main" val="2876875453"/>
                    </a:ext>
                  </a:extLst>
                </a:gridCol>
                <a:gridCol w="831518">
                  <a:extLst>
                    <a:ext uri="{9D8B030D-6E8A-4147-A177-3AD203B41FA5}">
                      <a16:colId xmlns:a16="http://schemas.microsoft.com/office/drawing/2014/main" val="3459116394"/>
                    </a:ext>
                  </a:extLst>
                </a:gridCol>
                <a:gridCol w="831518">
                  <a:extLst>
                    <a:ext uri="{9D8B030D-6E8A-4147-A177-3AD203B41FA5}">
                      <a16:colId xmlns:a16="http://schemas.microsoft.com/office/drawing/2014/main" val="2923914893"/>
                    </a:ext>
                  </a:extLst>
                </a:gridCol>
                <a:gridCol w="935458">
                  <a:extLst>
                    <a:ext uri="{9D8B030D-6E8A-4147-A177-3AD203B41FA5}">
                      <a16:colId xmlns:a16="http://schemas.microsoft.com/office/drawing/2014/main" val="3404403066"/>
                    </a:ext>
                  </a:extLst>
                </a:gridCol>
                <a:gridCol w="831518">
                  <a:extLst>
                    <a:ext uri="{9D8B030D-6E8A-4147-A177-3AD203B41FA5}">
                      <a16:colId xmlns:a16="http://schemas.microsoft.com/office/drawing/2014/main" val="127831045"/>
                    </a:ext>
                  </a:extLst>
                </a:gridCol>
              </a:tblGrid>
              <a:tr h="688542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 dirty="0">
                          <a:effectLst/>
                        </a:rPr>
                        <a:t>Painotettu keskimääräinen </a:t>
                      </a:r>
                      <a:r>
                        <a:rPr lang="fi-FI" sz="1200" u="none" strike="noStrike" dirty="0" smtClean="0">
                          <a:effectLst/>
                        </a:rPr>
                        <a:t>maksu, YEL-jakaumalla painotettu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 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 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 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 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 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17911288"/>
                  </a:ext>
                </a:extLst>
              </a:tr>
              <a:tr h="239456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 dirty="0" smtClean="0">
                          <a:effectLst/>
                        </a:rPr>
                        <a:t>Reaalikorko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 smtClean="0">
                          <a:effectLst/>
                        </a:rPr>
                        <a:t>0 </a:t>
                      </a:r>
                      <a:r>
                        <a:rPr lang="fi-FI" sz="1200" u="none" strike="noStrike" dirty="0">
                          <a:effectLst/>
                        </a:rPr>
                        <a:t>%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 smtClean="0">
                          <a:effectLst/>
                        </a:rPr>
                        <a:t>1 </a:t>
                      </a:r>
                      <a:r>
                        <a:rPr lang="fi-FI" sz="1200" u="none" strike="noStrike" dirty="0">
                          <a:effectLst/>
                        </a:rPr>
                        <a:t>%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 smtClean="0">
                          <a:effectLst/>
                        </a:rPr>
                        <a:t>2 </a:t>
                      </a:r>
                      <a:r>
                        <a:rPr lang="fi-FI" sz="1200" u="none" strike="noStrike" dirty="0">
                          <a:effectLst/>
                        </a:rPr>
                        <a:t>%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 smtClean="0">
                          <a:effectLst/>
                        </a:rPr>
                        <a:t>3 </a:t>
                      </a:r>
                      <a:r>
                        <a:rPr lang="fi-FI" sz="1200" u="none" strike="noStrike" dirty="0">
                          <a:effectLst/>
                        </a:rPr>
                        <a:t>%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 smtClean="0">
                          <a:effectLst/>
                        </a:rPr>
                        <a:t>4 </a:t>
                      </a:r>
                      <a:r>
                        <a:rPr lang="fi-FI" sz="1200" u="none" strike="noStrike" dirty="0">
                          <a:effectLst/>
                        </a:rPr>
                        <a:t>%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3654967"/>
                  </a:ext>
                </a:extLst>
              </a:tr>
              <a:tr h="45902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 dirty="0" smtClean="0">
                          <a:effectLst/>
                        </a:rPr>
                        <a:t>Hoitokulu</a:t>
                      </a:r>
                      <a:r>
                        <a:rPr lang="fi-FI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fi-FI" sz="1200" u="none" strike="noStrike" dirty="0" smtClean="0">
                          <a:effectLst/>
                        </a:rPr>
                        <a:t>ja </a:t>
                      </a:r>
                      <a:r>
                        <a:rPr lang="fi-FI" sz="1200" u="none" strike="noStrike" dirty="0">
                          <a:effectLst/>
                        </a:rPr>
                        <a:t>riskimarginaali 10 % sisältyy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61,1 %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44,9 %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33,8 %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23,6 %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20,5 %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02618174"/>
                  </a:ext>
                </a:extLst>
              </a:tr>
              <a:tr h="45902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 dirty="0" smtClean="0">
                          <a:effectLst/>
                        </a:rPr>
                        <a:t>Hoitokulu </a:t>
                      </a:r>
                      <a:r>
                        <a:rPr lang="fi-FI" sz="1200" u="none" strike="noStrike" dirty="0">
                          <a:effectLst/>
                        </a:rPr>
                        <a:t>ja riskimarginaali </a:t>
                      </a:r>
                      <a:r>
                        <a:rPr lang="fi-FI" sz="1200" u="none" strike="noStrike" dirty="0" err="1" smtClean="0">
                          <a:effectLst/>
                        </a:rPr>
                        <a:t>sII</a:t>
                      </a:r>
                      <a:r>
                        <a:rPr lang="fi-FI" sz="1200" u="none" strike="noStrike" dirty="0" smtClean="0">
                          <a:effectLst/>
                        </a:rPr>
                        <a:t> mukaillen </a:t>
                      </a:r>
                      <a:r>
                        <a:rPr lang="fi-FI" sz="1200" u="none" strike="noStrike" dirty="0">
                          <a:effectLst/>
                        </a:rPr>
                        <a:t>sisältyy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58,5 %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46,0 %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37,0 %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27,9 %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25,4 %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875932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313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EF28B38-18CD-45F7-BC13-FDF411831B66}" type="slidenum">
              <a:rPr lang="fi-FI" smtClean="0"/>
              <a:pPr/>
              <a:t>16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ELÄKETURVAKESKUS</a:t>
            </a:r>
            <a:endParaRPr lang="fi-FI" sz="1300" dirty="0"/>
          </a:p>
        </p:txBody>
      </p:sp>
      <p:sp>
        <p:nvSpPr>
          <p:cNvPr id="13" name="Sisällön paikkamerkki 4"/>
          <p:cNvSpPr>
            <a:spLocks noGrp="1"/>
          </p:cNvSpPr>
          <p:nvPr>
            <p:ph idx="1"/>
          </p:nvPr>
        </p:nvSpPr>
        <p:spPr>
          <a:xfrm>
            <a:off x="609585" y="1340326"/>
            <a:ext cx="7886700" cy="4351338"/>
          </a:xfrm>
        </p:spPr>
        <p:txBody>
          <a:bodyPr/>
          <a:lstStyle/>
          <a:p>
            <a:pPr marL="512550" lvl="1" indent="0">
              <a:buNone/>
            </a:pPr>
            <a:endParaRPr lang="fi-FI" b="1" dirty="0" smtClean="0">
              <a:solidFill>
                <a:srgbClr val="FF0000"/>
              </a:solidFill>
            </a:endParaRPr>
          </a:p>
          <a:p>
            <a:endParaRPr lang="fi-FI" sz="1400" dirty="0" smtClean="0"/>
          </a:p>
          <a:p>
            <a:pPr lvl="1"/>
            <a:endParaRPr lang="fi-FI" sz="1400" dirty="0" smtClean="0"/>
          </a:p>
          <a:p>
            <a:endParaRPr lang="fi-FI" sz="1800" dirty="0"/>
          </a:p>
          <a:p>
            <a:endParaRPr lang="en-US" sz="1800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>
          <a:xfrm>
            <a:off x="622733" y="-84651"/>
            <a:ext cx="7886700" cy="1325563"/>
          </a:xfrm>
        </p:spPr>
        <p:txBody>
          <a:bodyPr/>
          <a:lstStyle/>
          <a:p>
            <a:r>
              <a:rPr lang="fi-FI" dirty="0" smtClean="0"/>
              <a:t>Loppupohdintaa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7" name="Sisällön paikkamerkki 4"/>
          <p:cNvSpPr txBox="1">
            <a:spLocks/>
          </p:cNvSpPr>
          <p:nvPr/>
        </p:nvSpPr>
        <p:spPr>
          <a:xfrm>
            <a:off x="609585" y="1240912"/>
            <a:ext cx="8308273" cy="54284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marR="0" indent="-2304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charset="0"/>
              <a:buChar char="–"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marR="0" indent="-2286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Verdana" pitchFamily="34" charset="0"/>
              <a:buChar char="»"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marR="0" indent="-2286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▪"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marR="0" indent="-2286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▫"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1800" dirty="0" smtClean="0"/>
              <a:t>Laskelman </a:t>
            </a:r>
            <a:r>
              <a:rPr lang="fi-FI" sz="1800" dirty="0"/>
              <a:t>t</a:t>
            </a:r>
            <a:r>
              <a:rPr lang="fi-FI" sz="1800" dirty="0" smtClean="0"/>
              <a:t>arkoituksena karkeasti konkretisoida esim. yrittäjille </a:t>
            </a:r>
            <a:r>
              <a:rPr lang="fi-FI" sz="1800" dirty="0" err="1" smtClean="0"/>
              <a:t>YEL:n</a:t>
            </a:r>
            <a:r>
              <a:rPr lang="fi-FI" sz="1800" dirty="0" smtClean="0"/>
              <a:t> vakuutusturvan etuuksia</a:t>
            </a:r>
          </a:p>
          <a:p>
            <a:r>
              <a:rPr lang="fi-FI" sz="1800" dirty="0" smtClean="0"/>
              <a:t>Tarvittiin </a:t>
            </a:r>
            <a:r>
              <a:rPr lang="fi-FI" sz="1800" dirty="0"/>
              <a:t>paljon oletuksia ja erilaisia </a:t>
            </a:r>
            <a:r>
              <a:rPr lang="fi-FI" sz="1800" dirty="0" smtClean="0"/>
              <a:t>mallinnuksia</a:t>
            </a:r>
            <a:endParaRPr lang="fi-FI" sz="1800" dirty="0"/>
          </a:p>
          <a:p>
            <a:r>
              <a:rPr lang="fi-FI" sz="1800" dirty="0" smtClean="0"/>
              <a:t>Sosiaaliturva/yksityinen vakuutus? </a:t>
            </a:r>
          </a:p>
          <a:p>
            <a:pPr lvl="1"/>
            <a:r>
              <a:rPr lang="fi-FI" sz="1800" dirty="0" smtClean="0"/>
              <a:t>Ansiosidonnainen työeläketurva on kollektiivinen, laajapohjainen, pakollinen turva, osin jakojärjestelmällä rahoitettu </a:t>
            </a:r>
          </a:p>
          <a:p>
            <a:pPr lvl="1"/>
            <a:r>
              <a:rPr lang="fi-FI" sz="1800" dirty="0" smtClean="0"/>
              <a:t>Sosiaaliturvan ehdot eivät saisi olla syrjiviä (esim. työkyvyttömyysturvan saa ilman terveysselvitystä)</a:t>
            </a:r>
          </a:p>
          <a:p>
            <a:pPr lvl="1"/>
            <a:r>
              <a:rPr lang="fi-FI" sz="1800" dirty="0" smtClean="0"/>
              <a:t>Yksityisessä vakuutuksessa varauduttava kaikkiin riskiskenaarioihin, henkilön oma riskiprofiili voi vaikuttaa</a:t>
            </a:r>
          </a:p>
          <a:p>
            <a:pPr lvl="1"/>
            <a:r>
              <a:rPr lang="fi-FI" sz="1800" dirty="0" smtClean="0"/>
              <a:t>Verotus, kansaneläke</a:t>
            </a:r>
          </a:p>
          <a:p>
            <a:pPr lvl="1"/>
            <a:r>
              <a:rPr lang="fi-FI" sz="1800" dirty="0" smtClean="0"/>
              <a:t>Työn hinta, kannusteet</a:t>
            </a:r>
          </a:p>
          <a:p>
            <a:endParaRPr lang="fi-FI" sz="1800" dirty="0" smtClean="0"/>
          </a:p>
          <a:p>
            <a:pPr lvl="1"/>
            <a:endParaRPr lang="fi-FI" sz="1800" dirty="0" smtClean="0"/>
          </a:p>
          <a:p>
            <a:endParaRPr lang="fi-FI" sz="1800" dirty="0" smtClean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4600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585" y="39330"/>
            <a:ext cx="7886700" cy="1325563"/>
          </a:xfrm>
        </p:spPr>
        <p:txBody>
          <a:bodyPr/>
          <a:lstStyle/>
          <a:p>
            <a:r>
              <a:rPr lang="fi-FI" dirty="0" smtClean="0"/>
              <a:t>YEL-vakuutuksesta yleistä </a:t>
            </a:r>
            <a:endParaRPr lang="en-US" dirty="0"/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>
          <a:xfrm>
            <a:off x="524762" y="1016550"/>
            <a:ext cx="7886700" cy="4351338"/>
          </a:xfrm>
        </p:spPr>
        <p:txBody>
          <a:bodyPr/>
          <a:lstStyle/>
          <a:p>
            <a:r>
              <a:rPr lang="fi-FI" dirty="0" smtClean="0"/>
              <a:t>Jos tekee </a:t>
            </a:r>
            <a:r>
              <a:rPr lang="fi-FI" dirty="0"/>
              <a:t>ansiotyötä olematta </a:t>
            </a:r>
            <a:r>
              <a:rPr lang="fi-FI" dirty="0" smtClean="0"/>
              <a:t>työsuhteessa, työ </a:t>
            </a:r>
            <a:r>
              <a:rPr lang="fi-FI" dirty="0"/>
              <a:t>vakuutetaan yrittäjän </a:t>
            </a:r>
            <a:r>
              <a:rPr lang="fi-FI" dirty="0" smtClean="0"/>
              <a:t>eläkelain </a:t>
            </a:r>
            <a:r>
              <a:rPr lang="fi-FI" dirty="0"/>
              <a:t>(YEL) </a:t>
            </a:r>
            <a:r>
              <a:rPr lang="fi-FI" dirty="0" smtClean="0"/>
              <a:t>mukaan</a:t>
            </a:r>
            <a:br>
              <a:rPr lang="fi-FI" dirty="0" smtClean="0"/>
            </a:br>
            <a:endParaRPr lang="fi-FI" dirty="0" smtClean="0"/>
          </a:p>
          <a:p>
            <a:r>
              <a:rPr lang="fi-FI" dirty="0" smtClean="0"/>
              <a:t>YEL-eläke, YEL-maksut ja yrittäjän sosiaaliturva määrittyvät vahvistetun </a:t>
            </a:r>
            <a:r>
              <a:rPr lang="fi-FI" dirty="0"/>
              <a:t>YEL-työtulon </a:t>
            </a:r>
            <a:r>
              <a:rPr lang="fi-FI" dirty="0" smtClean="0"/>
              <a:t>(= työpanoksen arvo) perusteella</a:t>
            </a:r>
            <a:br>
              <a:rPr lang="fi-FI" dirty="0" smtClean="0"/>
            </a:br>
            <a:endParaRPr lang="fi-FI" dirty="0" smtClean="0"/>
          </a:p>
          <a:p>
            <a:pPr>
              <a:spcBef>
                <a:spcPts val="0"/>
              </a:spcBef>
            </a:pPr>
            <a:r>
              <a:rPr lang="fi-FI" dirty="0" smtClean="0"/>
              <a:t>YEL-vakuutus pakollinen, jos YEL-työtulo vähintään 7 799 euroa/v ja yrittäjätoiminta kestää vähintään 4 kk</a:t>
            </a:r>
            <a:br>
              <a:rPr lang="fi-FI" dirty="0" smtClean="0"/>
            </a:br>
            <a:r>
              <a:rPr lang="fi-FI" dirty="0" smtClean="0"/>
              <a:t> </a:t>
            </a:r>
            <a:endParaRPr lang="fi-FI" dirty="0"/>
          </a:p>
          <a:p>
            <a:r>
              <a:rPr lang="fi-FI" dirty="0" smtClean="0"/>
              <a:t>YEL-vakuutusmaksuprosentin </a:t>
            </a:r>
            <a:r>
              <a:rPr lang="fi-FI" dirty="0"/>
              <a:t>taso määräytyy keskimääräisen </a:t>
            </a:r>
            <a:r>
              <a:rPr lang="fi-FI" dirty="0" err="1" smtClean="0"/>
              <a:t>TyEL</a:t>
            </a:r>
            <a:r>
              <a:rPr lang="fi-FI" dirty="0" smtClean="0"/>
              <a:t>-maksuprosentin perusteella</a:t>
            </a:r>
          </a:p>
          <a:p>
            <a:pPr lvl="1"/>
            <a:r>
              <a:rPr lang="fi-FI" sz="2000" dirty="0" smtClean="0"/>
              <a:t> </a:t>
            </a:r>
            <a:r>
              <a:rPr lang="fi-FI" dirty="0" smtClean="0"/>
              <a:t>Aloittavalle yrittäjälle maksunalennus 22 prosenttia maksusta neljän vuoden ajan</a:t>
            </a:r>
          </a:p>
          <a:p>
            <a:r>
              <a:rPr lang="fi-FI" dirty="0" smtClean="0"/>
              <a:t>Valtio </a:t>
            </a:r>
            <a:r>
              <a:rPr lang="fi-FI" dirty="0"/>
              <a:t>kustantaa sen osuuden YEL-eläkkeistä, johon yrittäjien vakuutusmaksutulot eivät </a:t>
            </a:r>
            <a:r>
              <a:rPr lang="fi-FI" dirty="0" smtClean="0"/>
              <a:t>riitä </a:t>
            </a:r>
            <a:endParaRPr lang="fi-FI" dirty="0"/>
          </a:p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EF28B38-18CD-45F7-BC13-FDF411831B66}" type="slidenum">
              <a:rPr lang="fi-FI" smtClean="0"/>
              <a:pPr/>
              <a:t>2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ELÄKETURVAKESKUS</a:t>
            </a:r>
            <a:endParaRPr lang="fi-FI" sz="1300" dirty="0"/>
          </a:p>
        </p:txBody>
      </p:sp>
    </p:spTree>
    <p:extLst>
      <p:ext uri="{BB962C8B-B14F-4D97-AF65-F5344CB8AC3E}">
        <p14:creationId xmlns:p14="http://schemas.microsoft.com/office/powerpoint/2010/main" val="203984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585" y="39330"/>
            <a:ext cx="7886700" cy="1325563"/>
          </a:xfrm>
        </p:spPr>
        <p:txBody>
          <a:bodyPr/>
          <a:lstStyle/>
          <a:p>
            <a:r>
              <a:rPr lang="fi-FI" dirty="0" err="1"/>
              <a:t>YEL:n</a:t>
            </a:r>
            <a:r>
              <a:rPr lang="fi-FI" dirty="0"/>
              <a:t> mukainen </a:t>
            </a:r>
            <a:r>
              <a:rPr lang="fi-FI" dirty="0" smtClean="0"/>
              <a:t>maksuprosentti 1970–2019</a:t>
            </a:r>
            <a:endParaRPr lang="en-US" dirty="0"/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>
          <a:xfrm>
            <a:off x="622733" y="980351"/>
            <a:ext cx="7886700" cy="4351338"/>
          </a:xfrm>
        </p:spPr>
        <p:txBody>
          <a:bodyPr/>
          <a:lstStyle/>
          <a:p>
            <a:r>
              <a:rPr lang="fi-FI" sz="1600" dirty="0" smtClean="0"/>
              <a:t>YEL-maksuprosentti perustuu </a:t>
            </a:r>
            <a:r>
              <a:rPr lang="fi-FI" sz="1600" dirty="0" err="1" smtClean="0"/>
              <a:t>TyEL:n</a:t>
            </a:r>
            <a:r>
              <a:rPr lang="fi-FI" sz="1600" dirty="0" smtClean="0"/>
              <a:t> keskimääräiseen maksuprosenttiin</a:t>
            </a:r>
          </a:p>
          <a:p>
            <a:r>
              <a:rPr lang="fi-FI" sz="1600" dirty="0" smtClean="0"/>
              <a:t>Keskimääräinen maksu = saatu maksutulosumma/YEL-työtulosumma</a:t>
            </a:r>
          </a:p>
          <a:p>
            <a:pPr lvl="1"/>
            <a:r>
              <a:rPr lang="fi-FI" sz="1400" dirty="0" smtClean="0"/>
              <a:t>Keskimääräistä maksua alentaa aloittavien yrittäjien alennus</a:t>
            </a:r>
            <a:endParaRPr lang="fi-FI" sz="140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EF28B38-18CD-45F7-BC13-FDF411831B66}" type="slidenum">
              <a:rPr lang="fi-FI" smtClean="0"/>
              <a:pPr/>
              <a:t>3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ELÄKETURVAKESKUS</a:t>
            </a:r>
            <a:endParaRPr lang="fi-FI" sz="1300" dirty="0"/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3097" y="2055043"/>
            <a:ext cx="6653187" cy="4218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35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585" y="39330"/>
            <a:ext cx="3745599" cy="1325563"/>
          </a:xfrm>
        </p:spPr>
        <p:txBody>
          <a:bodyPr/>
          <a:lstStyle/>
          <a:p>
            <a:r>
              <a:rPr lang="fi-FI" dirty="0" smtClean="0"/>
              <a:t>Tämän esityksen kysymyksenasettelu?</a:t>
            </a:r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EF28B38-18CD-45F7-BC13-FDF411831B66}" type="slidenum">
              <a:rPr lang="fi-FI" smtClean="0"/>
              <a:pPr/>
              <a:t>4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ELÄKETURVAKESKUS</a:t>
            </a:r>
            <a:endParaRPr lang="fi-FI" sz="1300" dirty="0"/>
          </a:p>
        </p:txBody>
      </p:sp>
      <p:sp>
        <p:nvSpPr>
          <p:cNvPr id="7" name="Pilvi 6"/>
          <p:cNvSpPr/>
          <p:nvPr/>
        </p:nvSpPr>
        <p:spPr>
          <a:xfrm>
            <a:off x="4097203" y="62243"/>
            <a:ext cx="4594012" cy="2809188"/>
          </a:xfrm>
          <a:prstGeom prst="cloud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Miten voisi konkretisoida </a:t>
            </a:r>
            <a:r>
              <a:rPr lang="fi-FI" dirty="0" err="1" smtClean="0"/>
              <a:t>YEL:iä</a:t>
            </a:r>
            <a:r>
              <a:rPr lang="fi-FI" dirty="0" smtClean="0"/>
              <a:t> </a:t>
            </a:r>
            <a:r>
              <a:rPr lang="fi-FI" dirty="0"/>
              <a:t>vastaavan vakuutusturvan etuuksien </a:t>
            </a:r>
            <a:r>
              <a:rPr lang="fi-FI" dirty="0" smtClean="0"/>
              <a:t>hintaa/”arvoa”?</a:t>
            </a:r>
            <a:endParaRPr lang="fi-FI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Pilvi 7"/>
          <p:cNvSpPr/>
          <p:nvPr/>
        </p:nvSpPr>
        <p:spPr>
          <a:xfrm>
            <a:off x="216310" y="1447983"/>
            <a:ext cx="3880893" cy="2541252"/>
          </a:xfrm>
          <a:prstGeom prst="cloud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/>
              <a:t>Voisiko tätä tutkia </a:t>
            </a:r>
            <a:r>
              <a:rPr lang="fi-FI" sz="1600" dirty="0" smtClean="0"/>
              <a:t>henkivakuutus-matematiikan keinoin: mitä se voisi ehkä maksaa, jos </a:t>
            </a:r>
            <a:r>
              <a:rPr lang="fi-FI" sz="1600" dirty="0" err="1"/>
              <a:t>YEL:n</a:t>
            </a:r>
            <a:r>
              <a:rPr lang="fi-FI" sz="1600" dirty="0"/>
              <a:t> kaltaista vakuutusta tarjottaisiin yksityisillä markkinoilla</a:t>
            </a:r>
            <a:r>
              <a:rPr lang="fi-FI" sz="1600" dirty="0" smtClean="0"/>
              <a:t>?</a:t>
            </a:r>
            <a:endParaRPr lang="fi-FI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Pilvi 8"/>
          <p:cNvSpPr/>
          <p:nvPr/>
        </p:nvSpPr>
        <p:spPr>
          <a:xfrm>
            <a:off x="5003749" y="2792361"/>
            <a:ext cx="4125561" cy="3572857"/>
          </a:xfrm>
          <a:prstGeom prst="cloud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 smtClean="0"/>
              <a:t>Näitä kysymyksiä pohdittiin osana Eläketurvakeskuksen vuoden </a:t>
            </a:r>
            <a:r>
              <a:rPr lang="fi-FI" sz="1600" dirty="0"/>
              <a:t>2018 </a:t>
            </a:r>
            <a:r>
              <a:rPr lang="fi-FI" sz="1600" dirty="0" smtClean="0"/>
              <a:t>blogisarjaa, </a:t>
            </a:r>
            <a:r>
              <a:rPr lang="fi-FI" sz="1600" dirty="0"/>
              <a:t>jossa </a:t>
            </a:r>
            <a:r>
              <a:rPr lang="fi-FI" sz="1600" dirty="0" smtClean="0"/>
              <a:t>käytiin läpi yrittäjän YEL-turvaa eri näkökulmista:</a:t>
            </a:r>
            <a:br>
              <a:rPr lang="fi-FI" sz="1600" dirty="0" smtClean="0"/>
            </a:br>
            <a:r>
              <a:rPr lang="fi-FI" sz="1400" dirty="0">
                <a:hlinkClick r:id="rId3"/>
              </a:rPr>
              <a:t>https://www.etk.fi/blogit/category/yrittajien-elaketurva/</a:t>
            </a:r>
            <a:endParaRPr lang="fi-FI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Pilvi 9"/>
          <p:cNvSpPr/>
          <p:nvPr/>
        </p:nvSpPr>
        <p:spPr>
          <a:xfrm>
            <a:off x="791663" y="3789948"/>
            <a:ext cx="4066522" cy="2658359"/>
          </a:xfrm>
          <a:prstGeom prst="cloud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Mitä tämä pohdinta ehkä kertoo YEL-vakuutuksesta, </a:t>
            </a:r>
            <a:r>
              <a:rPr lang="fi-FI" dirty="0" smtClean="0"/>
              <a:t>sosiaaliturvasta yleensä, yksityisestä vakuutuksesta? </a:t>
            </a:r>
            <a:endParaRPr lang="fi-FI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61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585" y="39330"/>
            <a:ext cx="7886700" cy="1325563"/>
          </a:xfrm>
        </p:spPr>
        <p:txBody>
          <a:bodyPr/>
          <a:lstStyle/>
          <a:p>
            <a:r>
              <a:rPr lang="fi-FI" dirty="0" smtClean="0"/>
              <a:t>Miten laskettiin? – Yleistä</a:t>
            </a:r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EF28B38-18CD-45F7-BC13-FDF411831B66}" type="slidenum">
              <a:rPr lang="fi-FI" smtClean="0"/>
              <a:pPr/>
              <a:t>5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ELÄKETURVAKESKUS</a:t>
            </a:r>
            <a:endParaRPr lang="fi-FI" sz="1300" dirty="0"/>
          </a:p>
        </p:txBody>
      </p:sp>
      <p:sp>
        <p:nvSpPr>
          <p:cNvPr id="13" name="Sisällön paikkamerkki 4"/>
          <p:cNvSpPr>
            <a:spLocks noGrp="1"/>
          </p:cNvSpPr>
          <p:nvPr>
            <p:ph idx="1"/>
          </p:nvPr>
        </p:nvSpPr>
        <p:spPr>
          <a:xfrm>
            <a:off x="609585" y="1183050"/>
            <a:ext cx="7927213" cy="4326332"/>
          </a:xfrm>
        </p:spPr>
        <p:txBody>
          <a:bodyPr/>
          <a:lstStyle/>
          <a:p>
            <a:r>
              <a:rPr lang="fi-FI" sz="1800" dirty="0" smtClean="0"/>
              <a:t>Laskettiin eri etuuksille hinta pääoma-arvokertoimien avulla</a:t>
            </a:r>
          </a:p>
          <a:p>
            <a:r>
              <a:rPr lang="fi-FI" sz="1800" dirty="0"/>
              <a:t>Pääoma-arvokertoimien laskentakaavat pitkälti </a:t>
            </a:r>
            <a:r>
              <a:rPr lang="fi-FI" sz="1800" dirty="0" smtClean="0"/>
              <a:t>EU-virkamiesten eläkesiirtojen laskuperusteen </a:t>
            </a:r>
            <a:r>
              <a:rPr lang="fi-FI" sz="1800" dirty="0"/>
              <a:t>mukaisia</a:t>
            </a:r>
          </a:p>
          <a:p>
            <a:r>
              <a:rPr lang="fi-FI" sz="1800" dirty="0"/>
              <a:t>Kertoimet </a:t>
            </a:r>
            <a:r>
              <a:rPr lang="fi-FI" sz="1800" dirty="0" smtClean="0"/>
              <a:t>laskettiin </a:t>
            </a:r>
            <a:r>
              <a:rPr lang="fi-FI" sz="1800" dirty="0"/>
              <a:t>keskiarvona naisten ja miesten pääoma-arvokertoimista</a:t>
            </a:r>
          </a:p>
          <a:p>
            <a:r>
              <a:rPr lang="fi-FI" sz="1800" dirty="0"/>
              <a:t>Laskennassa käytettiin kiinteätä, taattua </a:t>
            </a:r>
            <a:r>
              <a:rPr lang="fi-FI" sz="1800" dirty="0" smtClean="0"/>
              <a:t>laskuperustekorkoa, 0, 1, 2, 3 ja 4 prosentin reaalikoroilla</a:t>
            </a:r>
            <a:endParaRPr lang="fi-FI" sz="1800" dirty="0"/>
          </a:p>
          <a:p>
            <a:r>
              <a:rPr lang="fi-FI" sz="1800" dirty="0" smtClean="0"/>
              <a:t>Työeläketurvan indeksien </a:t>
            </a:r>
            <a:r>
              <a:rPr lang="fi-FI" sz="1800" dirty="0"/>
              <a:t>vaikutus </a:t>
            </a:r>
            <a:r>
              <a:rPr lang="fi-FI" sz="1800" dirty="0" smtClean="0"/>
              <a:t>huomioitiin EU-siirtoperustetta vastaavasti</a:t>
            </a:r>
          </a:p>
          <a:p>
            <a:r>
              <a:rPr lang="fi-FI" sz="1800" dirty="0" smtClean="0"/>
              <a:t>Käytössä </a:t>
            </a:r>
            <a:r>
              <a:rPr lang="fi-FI" sz="1800" dirty="0" err="1" smtClean="0"/>
              <a:t>TyEL:n</a:t>
            </a:r>
            <a:r>
              <a:rPr lang="fi-FI" sz="1800" dirty="0" smtClean="0"/>
              <a:t> kuolevuusperuste </a:t>
            </a:r>
          </a:p>
          <a:p>
            <a:pPr lvl="1"/>
            <a:r>
              <a:rPr lang="fi-FI" sz="1800" dirty="0" smtClean="0"/>
              <a:t>Suhteellisen </a:t>
            </a:r>
            <a:r>
              <a:rPr lang="fi-FI" sz="1800" dirty="0"/>
              <a:t>hyvin </a:t>
            </a:r>
            <a:r>
              <a:rPr lang="fi-FI" sz="1800" dirty="0" smtClean="0"/>
              <a:t>linjassa maksettujen YEL-eläkeosien kuolevuuden kanssa</a:t>
            </a:r>
          </a:p>
          <a:p>
            <a:pPr lvl="1"/>
            <a:endParaRPr lang="fi-FI" sz="1800" dirty="0" smtClean="0"/>
          </a:p>
          <a:p>
            <a:endParaRPr lang="fi-FI" sz="1800" dirty="0"/>
          </a:p>
          <a:p>
            <a:endParaRPr lang="en-US" sz="1800" dirty="0"/>
          </a:p>
        </p:txBody>
      </p:sp>
      <p:sp>
        <p:nvSpPr>
          <p:cNvPr id="15" name="Pilvi 14"/>
          <p:cNvSpPr/>
          <p:nvPr/>
        </p:nvSpPr>
        <p:spPr>
          <a:xfrm>
            <a:off x="6795589" y="292471"/>
            <a:ext cx="1966096" cy="669588"/>
          </a:xfrm>
          <a:prstGeom prst="cloud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 smtClean="0"/>
              <a:t>Yleistä</a:t>
            </a:r>
            <a:endParaRPr lang="fi-FI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4841" y="-41787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84841" y="52510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sp>
        <p:nvSpPr>
          <p:cNvPr id="9" name="Rectangle 36"/>
          <p:cNvSpPr>
            <a:spLocks noChangeArrowheads="1"/>
          </p:cNvSpPr>
          <p:nvPr/>
        </p:nvSpPr>
        <p:spPr bwMode="auto">
          <a:xfrm>
            <a:off x="-122971" y="-10679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sp>
        <p:nvSpPr>
          <p:cNvPr id="11" name="Rectangle 38"/>
          <p:cNvSpPr>
            <a:spLocks noChangeArrowheads="1"/>
          </p:cNvSpPr>
          <p:nvPr/>
        </p:nvSpPr>
        <p:spPr bwMode="auto">
          <a:xfrm flipV="1">
            <a:off x="-46972" y="-1"/>
            <a:ext cx="919097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9059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40126" y="2718733"/>
            <a:ext cx="3578956" cy="617810"/>
          </a:xfrm>
        </p:spPr>
        <p:txBody>
          <a:bodyPr/>
          <a:lstStyle/>
          <a:p>
            <a:r>
              <a:rPr lang="fi-FI" dirty="0" smtClean="0"/>
              <a:t>Vanhuuseläke</a:t>
            </a:r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EF28B38-18CD-45F7-BC13-FDF411831B66}" type="slidenum">
              <a:rPr lang="fi-FI" smtClean="0"/>
              <a:pPr/>
              <a:t>6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ELÄKETURVAKESKUS</a:t>
            </a:r>
            <a:endParaRPr lang="fi-FI" sz="1300" dirty="0"/>
          </a:p>
        </p:txBody>
      </p:sp>
      <p:sp>
        <p:nvSpPr>
          <p:cNvPr id="9" name="Pilvi 8"/>
          <p:cNvSpPr/>
          <p:nvPr/>
        </p:nvSpPr>
        <p:spPr>
          <a:xfrm>
            <a:off x="3789175" y="-1"/>
            <a:ext cx="5260258" cy="4119513"/>
          </a:xfrm>
          <a:prstGeom prst="cloud">
            <a:avLst/>
          </a:prstGeom>
          <a:noFill/>
          <a:ln w="635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6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09585" y="73615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graphicFrame>
        <p:nvGraphicFramePr>
          <p:cNvPr id="8" name="Objekti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4118314"/>
              </p:ext>
            </p:extLst>
          </p:nvPr>
        </p:nvGraphicFramePr>
        <p:xfrm>
          <a:off x="469423" y="3146954"/>
          <a:ext cx="4008645" cy="1953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2" name="Equation" r:id="rId4" imgW="1739900" imgH="762000" progId="Equation.DSMT4">
                  <p:embed/>
                </p:oleObj>
              </mc:Choice>
              <mc:Fallback>
                <p:oleObj name="Equation" r:id="rId4" imgW="1739900" imgH="7620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423" y="3146954"/>
                        <a:ext cx="4008645" cy="195330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Pilvi 13"/>
          <p:cNvSpPr/>
          <p:nvPr/>
        </p:nvSpPr>
        <p:spPr>
          <a:xfrm>
            <a:off x="1220370" y="2263674"/>
            <a:ext cx="5137609" cy="4184634"/>
          </a:xfrm>
          <a:prstGeom prst="cloud">
            <a:avLst/>
          </a:prstGeom>
          <a:noFill/>
          <a:ln w="635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6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235974" y="18317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graphicFrame>
        <p:nvGraphicFramePr>
          <p:cNvPr id="16" name="Objekti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9933036"/>
              </p:ext>
            </p:extLst>
          </p:nvPr>
        </p:nvGraphicFramePr>
        <p:xfrm>
          <a:off x="4227083" y="1339233"/>
          <a:ext cx="3842168" cy="1204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3" name="Equation" r:id="rId6" imgW="1916868" imgH="533169" progId="Equation.DSMT4">
                  <p:embed/>
                </p:oleObj>
              </mc:Choice>
              <mc:Fallback>
                <p:oleObj name="Equation" r:id="rId6" imgW="1916868" imgH="533169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7083" y="1339233"/>
                        <a:ext cx="3842168" cy="12046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Otsikko 1"/>
          <p:cNvSpPr txBox="1">
            <a:spLocks/>
          </p:cNvSpPr>
          <p:nvPr/>
        </p:nvSpPr>
        <p:spPr>
          <a:xfrm>
            <a:off x="4632582" y="553338"/>
            <a:ext cx="4197760" cy="6398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300" b="1" kern="12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i-FI" dirty="0" smtClean="0"/>
              <a:t>Työkyvyttömyyseläke</a:t>
            </a:r>
            <a:endParaRPr lang="en-US" dirty="0"/>
          </a:p>
        </p:txBody>
      </p:sp>
      <p:sp>
        <p:nvSpPr>
          <p:cNvPr id="3" name="Tekstiruutu 2"/>
          <p:cNvSpPr txBox="1"/>
          <p:nvPr/>
        </p:nvSpPr>
        <p:spPr>
          <a:xfrm>
            <a:off x="837331" y="5115736"/>
            <a:ext cx="37952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 elinaikakerroin, varhennus ja lykkäys</a:t>
            </a:r>
            <a:endParaRPr lang="fi-FI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Tekstiruutu 12"/>
          <p:cNvSpPr txBox="1"/>
          <p:nvPr/>
        </p:nvSpPr>
        <p:spPr>
          <a:xfrm>
            <a:off x="4886632" y="2718733"/>
            <a:ext cx="37952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 tuleva aika, </a:t>
            </a:r>
            <a:r>
              <a:rPr lang="fi-FI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TyEL:n</a:t>
            </a:r>
            <a:r>
              <a:rPr lang="fi-FI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yleisten laskuperusteiden b3-b5-kertoimien muutos</a:t>
            </a:r>
            <a:endParaRPr lang="fi-FI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28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EF28B38-18CD-45F7-BC13-FDF411831B66}" type="slidenum">
              <a:rPr lang="fi-FI" smtClean="0"/>
              <a:pPr/>
              <a:t>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ELÄKETURVAKESKUS</a:t>
            </a:r>
            <a:endParaRPr lang="fi-FI" sz="1300" dirty="0"/>
          </a:p>
        </p:txBody>
      </p:sp>
      <p:sp>
        <p:nvSpPr>
          <p:cNvPr id="9" name="Pilvi 8"/>
          <p:cNvSpPr/>
          <p:nvPr/>
        </p:nvSpPr>
        <p:spPr>
          <a:xfrm>
            <a:off x="2566219" y="-1"/>
            <a:ext cx="6648416" cy="4090219"/>
          </a:xfrm>
          <a:prstGeom prst="cloud">
            <a:avLst/>
          </a:prstGeom>
          <a:noFill/>
          <a:ln w="635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6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09585" y="73615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sp>
        <p:nvSpPr>
          <p:cNvPr id="14" name="Pilvi 13"/>
          <p:cNvSpPr/>
          <p:nvPr/>
        </p:nvSpPr>
        <p:spPr>
          <a:xfrm>
            <a:off x="162179" y="3352800"/>
            <a:ext cx="4261195" cy="2825505"/>
          </a:xfrm>
          <a:prstGeom prst="cloud">
            <a:avLst/>
          </a:prstGeom>
          <a:noFill/>
          <a:ln w="635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6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235974" y="18317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sp>
        <p:nvSpPr>
          <p:cNvPr id="17" name="Otsikko 1"/>
          <p:cNvSpPr txBox="1">
            <a:spLocks/>
          </p:cNvSpPr>
          <p:nvPr/>
        </p:nvSpPr>
        <p:spPr>
          <a:xfrm>
            <a:off x="4726519" y="183177"/>
            <a:ext cx="4197760" cy="6398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300" b="1" kern="12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i-FI" dirty="0" smtClean="0"/>
              <a:t>Perhe-eläke</a:t>
            </a:r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413542" y="1330309"/>
            <a:ext cx="99328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graphicFrame>
        <p:nvGraphicFramePr>
          <p:cNvPr id="5" name="Objekti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1194839"/>
              </p:ext>
            </p:extLst>
          </p:nvPr>
        </p:nvGraphicFramePr>
        <p:xfrm>
          <a:off x="3911577" y="645208"/>
          <a:ext cx="3566940" cy="99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8" name="Equation" r:id="rId4" imgW="1638300" imgH="457200" progId="Equation.DSMT4">
                  <p:embed/>
                </p:oleObj>
              </mc:Choice>
              <mc:Fallback>
                <p:oleObj name="Equation" r:id="rId4" imgW="1638300" imgH="457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1577" y="645208"/>
                        <a:ext cx="3566940" cy="9954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5172417" y="207335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sp>
        <p:nvSpPr>
          <p:cNvPr id="18" name="Tekstiruutu 17"/>
          <p:cNvSpPr txBox="1"/>
          <p:nvPr/>
        </p:nvSpPr>
        <p:spPr>
          <a:xfrm>
            <a:off x="3110320" y="1866565"/>
            <a:ext cx="60336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 työeläkkeen leskeneläkkeen vähennys huomioitu, nuoren edunjättäjän perhe-eläkkeessä oleva tulevan ajan vaikutus eläkkeeseen jätetty pois</a:t>
            </a:r>
            <a:endParaRPr lang="fi-FI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91297" y="4638490"/>
            <a:ext cx="4116677" cy="679405"/>
          </a:xfrm>
        </p:spPr>
        <p:txBody>
          <a:bodyPr/>
          <a:lstStyle/>
          <a:p>
            <a:r>
              <a:rPr lang="fi-FI" dirty="0" smtClean="0"/>
              <a:t>Hoitokulut:</a:t>
            </a:r>
            <a:br>
              <a:rPr lang="fi-FI" dirty="0" smtClean="0"/>
            </a:br>
            <a:r>
              <a:rPr lang="fi-FI" sz="2000" b="0" dirty="0" smtClean="0">
                <a:solidFill>
                  <a:schemeClr val="tx1"/>
                </a:solidFill>
              </a:rPr>
              <a:t>Valittiin 7 % maksusta </a:t>
            </a:r>
            <a:br>
              <a:rPr lang="fi-FI" sz="2000" b="0" dirty="0" smtClean="0">
                <a:solidFill>
                  <a:schemeClr val="tx1"/>
                </a:solidFill>
              </a:rPr>
            </a:br>
            <a:r>
              <a:rPr lang="fi-FI" sz="2000" b="0" dirty="0" smtClean="0">
                <a:solidFill>
                  <a:schemeClr val="tx1"/>
                </a:solidFill>
              </a:rPr>
              <a:t>YEL: 6 %</a:t>
            </a:r>
            <a:br>
              <a:rPr lang="fi-FI" sz="2000" b="0" dirty="0" smtClean="0">
                <a:solidFill>
                  <a:schemeClr val="tx1"/>
                </a:solidFill>
              </a:rPr>
            </a:br>
            <a:r>
              <a:rPr lang="fi-FI" sz="2000" b="0" dirty="0" smtClean="0">
                <a:solidFill>
                  <a:schemeClr val="tx1"/>
                </a:solidFill>
              </a:rPr>
              <a:t>TEL-lisäeläketurva: 7,25 %</a:t>
            </a:r>
            <a:br>
              <a:rPr lang="fi-FI" sz="2000" b="0" dirty="0" smtClean="0">
                <a:solidFill>
                  <a:schemeClr val="tx1"/>
                </a:solidFill>
              </a:rPr>
            </a:br>
            <a:endParaRPr lang="en-US" sz="2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99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585" y="39330"/>
            <a:ext cx="7886700" cy="1325563"/>
          </a:xfrm>
        </p:spPr>
        <p:txBody>
          <a:bodyPr/>
          <a:lstStyle/>
          <a:p>
            <a:r>
              <a:rPr lang="fi-FI" dirty="0" smtClean="0"/>
              <a:t>Muita etuuksia</a:t>
            </a:r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EF28B38-18CD-45F7-BC13-FDF411831B66}" type="slidenum">
              <a:rPr lang="fi-FI" smtClean="0"/>
              <a:pPr/>
              <a:t>8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ELÄKETURVAKESKUS</a:t>
            </a:r>
            <a:endParaRPr lang="fi-FI" sz="1300" dirty="0"/>
          </a:p>
        </p:txBody>
      </p:sp>
      <p:sp>
        <p:nvSpPr>
          <p:cNvPr id="13" name="Sisällön paikkamerkki 4"/>
          <p:cNvSpPr>
            <a:spLocks noGrp="1"/>
          </p:cNvSpPr>
          <p:nvPr>
            <p:ph idx="1"/>
          </p:nvPr>
        </p:nvSpPr>
        <p:spPr>
          <a:xfrm>
            <a:off x="326781" y="1063235"/>
            <a:ext cx="7886700" cy="4351338"/>
          </a:xfrm>
        </p:spPr>
        <p:txBody>
          <a:bodyPr/>
          <a:lstStyle/>
          <a:p>
            <a:r>
              <a:rPr lang="fi-FI" dirty="0" smtClean="0"/>
              <a:t>Yksinkertaisuuden </a:t>
            </a:r>
            <a:r>
              <a:rPr lang="fi-FI" dirty="0"/>
              <a:t>vuoksi </a:t>
            </a:r>
            <a:r>
              <a:rPr lang="fi-FI" dirty="0" smtClean="0"/>
              <a:t>jätettiin </a:t>
            </a:r>
            <a:r>
              <a:rPr lang="fi-FI" dirty="0"/>
              <a:t>tarkemmasta tarkastelusta </a:t>
            </a:r>
            <a:r>
              <a:rPr lang="fi-FI" dirty="0" smtClean="0"/>
              <a:t>pois </a:t>
            </a:r>
          </a:p>
          <a:p>
            <a:pPr lvl="1"/>
            <a:r>
              <a:rPr lang="fi-FI" sz="2000" dirty="0" smtClean="0"/>
              <a:t>Palkattomilta ajoilta eli sosiaalietuuksien ajalta saatava eläke</a:t>
            </a:r>
          </a:p>
          <a:p>
            <a:pPr lvl="1"/>
            <a:r>
              <a:rPr lang="fi-FI" sz="2000" dirty="0"/>
              <a:t>T</a:t>
            </a:r>
            <a:r>
              <a:rPr lang="fi-FI" sz="2000" dirty="0" smtClean="0"/>
              <a:t>yökyvyttömyyseläkkeen kertakorotus (= iästä riippuva korotus alle 56-vuotiaalle 5 vuotta </a:t>
            </a:r>
            <a:r>
              <a:rPr lang="fi-FI" sz="2000" dirty="0" err="1" smtClean="0"/>
              <a:t>tk</a:t>
            </a:r>
            <a:r>
              <a:rPr lang="fi-FI" sz="2000" dirty="0" smtClean="0"/>
              <a:t>-eläkkeellä olleelle)  </a:t>
            </a:r>
          </a:p>
          <a:p>
            <a:pPr lvl="1"/>
            <a:r>
              <a:rPr lang="fi-FI" sz="2000" dirty="0" smtClean="0"/>
              <a:t>Työuraeläke</a:t>
            </a:r>
          </a:p>
          <a:p>
            <a:pPr lvl="1"/>
            <a:r>
              <a:rPr lang="fi-FI" sz="2000" dirty="0" smtClean="0"/>
              <a:t>Tehtyjen karkeiden arvioiden perusteella näiden vaikutus voisi olla noin 1–2 prosenttiyksikköä maksun tasoon</a:t>
            </a:r>
            <a:endParaRPr lang="fi-FI" sz="2000" b="1" dirty="0" smtClean="0">
              <a:solidFill>
                <a:srgbClr val="FF0000"/>
              </a:solidFill>
            </a:endParaRPr>
          </a:p>
          <a:p>
            <a:pPr marL="512550" lvl="1" indent="0">
              <a:buNone/>
            </a:pPr>
            <a:endParaRPr lang="fi-FI" sz="2000" b="1" dirty="0" smtClean="0">
              <a:solidFill>
                <a:srgbClr val="FF0000"/>
              </a:solidFill>
            </a:endParaRPr>
          </a:p>
          <a:p>
            <a:endParaRPr lang="fi-FI" dirty="0" smtClean="0"/>
          </a:p>
          <a:p>
            <a:pPr lvl="1"/>
            <a:endParaRPr lang="fi-FI" sz="2000" dirty="0" smtClean="0"/>
          </a:p>
          <a:p>
            <a:endParaRPr lang="fi-FI" dirty="0"/>
          </a:p>
          <a:p>
            <a:endParaRPr lang="en-US" dirty="0"/>
          </a:p>
        </p:txBody>
      </p:sp>
      <p:sp>
        <p:nvSpPr>
          <p:cNvPr id="15" name="Pilvi 14"/>
          <p:cNvSpPr/>
          <p:nvPr/>
        </p:nvSpPr>
        <p:spPr>
          <a:xfrm>
            <a:off x="5356214" y="4889369"/>
            <a:ext cx="3214540" cy="1271436"/>
          </a:xfrm>
          <a:prstGeom prst="cloud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 smtClean="0"/>
              <a:t>Palkattomien aikojen karttumat ym.</a:t>
            </a:r>
            <a:endParaRPr lang="fi-FI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96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585" y="-85289"/>
            <a:ext cx="7886700" cy="1325563"/>
          </a:xfrm>
        </p:spPr>
        <p:txBody>
          <a:bodyPr/>
          <a:lstStyle/>
          <a:p>
            <a:r>
              <a:rPr lang="fi-FI" dirty="0" smtClean="0"/>
              <a:t>Laskelmatuloksia</a:t>
            </a:r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EF28B38-18CD-45F7-BC13-FDF411831B66}" type="slidenum">
              <a:rPr lang="fi-FI" smtClean="0"/>
              <a:pPr/>
              <a:t>9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ELÄKETURVAKESKUS</a:t>
            </a:r>
            <a:endParaRPr lang="fi-FI" sz="1300" dirty="0"/>
          </a:p>
        </p:txBody>
      </p:sp>
      <p:sp>
        <p:nvSpPr>
          <p:cNvPr id="13" name="Sisällön paikkamerkki 4"/>
          <p:cNvSpPr>
            <a:spLocks noGrp="1"/>
          </p:cNvSpPr>
          <p:nvPr>
            <p:ph idx="1"/>
          </p:nvPr>
        </p:nvSpPr>
        <p:spPr>
          <a:xfrm>
            <a:off x="609585" y="1340326"/>
            <a:ext cx="7886700" cy="4351338"/>
          </a:xfrm>
        </p:spPr>
        <p:txBody>
          <a:bodyPr/>
          <a:lstStyle/>
          <a:p>
            <a:pPr marL="512550" lvl="1" indent="0">
              <a:buNone/>
            </a:pPr>
            <a:endParaRPr lang="fi-FI" b="1" dirty="0" smtClean="0">
              <a:solidFill>
                <a:srgbClr val="FF0000"/>
              </a:solidFill>
            </a:endParaRPr>
          </a:p>
          <a:p>
            <a:endParaRPr lang="fi-FI" sz="1400" dirty="0" smtClean="0"/>
          </a:p>
          <a:p>
            <a:pPr lvl="1"/>
            <a:endParaRPr lang="fi-FI" sz="1400" dirty="0" smtClean="0"/>
          </a:p>
          <a:p>
            <a:endParaRPr lang="fi-FI" sz="1800" dirty="0"/>
          </a:p>
          <a:p>
            <a:endParaRPr lang="en-US" sz="1800" dirty="0"/>
          </a:p>
        </p:txBody>
      </p:sp>
      <p:sp>
        <p:nvSpPr>
          <p:cNvPr id="7" name="Sisällön paikkamerkki 4"/>
          <p:cNvSpPr txBox="1">
            <a:spLocks/>
          </p:cNvSpPr>
          <p:nvPr/>
        </p:nvSpPr>
        <p:spPr>
          <a:xfrm>
            <a:off x="609585" y="1173528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marR="0" indent="-2304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charset="0"/>
              <a:buChar char="–"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marR="0" indent="-2286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Verdana" pitchFamily="34" charset="0"/>
              <a:buChar char="»"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marR="0" indent="-2286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▪"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marR="0" indent="-2286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▫"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1800" dirty="0" smtClean="0"/>
              <a:t>Laskettiin maksuja iän mukaan sekä esim. </a:t>
            </a:r>
            <a:r>
              <a:rPr lang="fi-FI" sz="1800" dirty="0" err="1" smtClean="0"/>
              <a:t>YEL:n</a:t>
            </a:r>
            <a:r>
              <a:rPr lang="fi-FI" sz="1800" smtClean="0"/>
              <a:t> ikäjakaumalla </a:t>
            </a:r>
            <a:r>
              <a:rPr lang="fi-FI" sz="1800" dirty="0" smtClean="0"/>
              <a:t>painotettuja keskiarvoja ikäkohtaisista maksuista </a:t>
            </a:r>
          </a:p>
          <a:p>
            <a:r>
              <a:rPr lang="fi-FI" sz="1800" dirty="0" smtClean="0"/>
              <a:t>Verrattiin YEL-maksuun</a:t>
            </a:r>
          </a:p>
          <a:p>
            <a:r>
              <a:rPr lang="fi-FI" sz="1800" dirty="0" smtClean="0"/>
              <a:t>Kokeiltiin laskea esimerkinomaisesti myös vakuutusmatemaattisesti maksuajalle tasoitettuja maksuja eri ikäisille</a:t>
            </a:r>
            <a:endParaRPr lang="fi-FI" sz="1800" b="1" dirty="0" smtClean="0">
              <a:solidFill>
                <a:srgbClr val="FF0000"/>
              </a:solidFill>
            </a:endParaRP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7934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ETK">
      <a:dk1>
        <a:sysClr val="windowText" lastClr="000000"/>
      </a:dk1>
      <a:lt1>
        <a:sysClr val="window" lastClr="FFFFFF"/>
      </a:lt1>
      <a:dk2>
        <a:srgbClr val="023588"/>
      </a:dk2>
      <a:lt2>
        <a:srgbClr val="75D2F2"/>
      </a:lt2>
      <a:accent1>
        <a:srgbClr val="02B7FA"/>
      </a:accent1>
      <a:accent2>
        <a:srgbClr val="033B72"/>
      </a:accent2>
      <a:accent3>
        <a:srgbClr val="F9A106"/>
      </a:accent3>
      <a:accent4>
        <a:srgbClr val="808080"/>
      </a:accent4>
      <a:accent5>
        <a:srgbClr val="0D8DC9"/>
      </a:accent5>
      <a:accent6>
        <a:srgbClr val="BBBBBB"/>
      </a:accent6>
      <a:hlink>
        <a:srgbClr val="0000FF"/>
      </a:hlink>
      <a:folHlink>
        <a:srgbClr val="7030A0"/>
      </a:folHlink>
    </a:clrScheme>
    <a:fontScheme name="ETK_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2000"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20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ETK_suomi.potx" id="{EE430B1B-8B9B-414A-B9F3-88F4F9BA2005}" vid="{C3C0DD26-B90E-4BF3-89C4-C6AB7E7A6970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596</Words>
  <Application>Microsoft Office PowerPoint</Application>
  <PresentationFormat>Näytössä katseltava diaesitys (4:3)</PresentationFormat>
  <Paragraphs>196</Paragraphs>
  <Slides>16</Slides>
  <Notes>16</Notes>
  <HiddenSlides>0</HiddenSlides>
  <MMClips>0</MMClips>
  <ScaleCrop>false</ScaleCrop>
  <HeadingPairs>
    <vt:vector size="8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Upotetut OLE-palvelimet</vt:lpstr>
      </vt:variant>
      <vt:variant>
        <vt:i4>1</vt:i4>
      </vt:variant>
      <vt:variant>
        <vt:lpstr>Dian otsikot</vt:lpstr>
      </vt:variant>
      <vt:variant>
        <vt:i4>16</vt:i4>
      </vt:variant>
    </vt:vector>
  </HeadingPairs>
  <TitlesOfParts>
    <vt:vector size="21" baseType="lpstr">
      <vt:lpstr>Arial</vt:lpstr>
      <vt:lpstr>Calibri</vt:lpstr>
      <vt:lpstr>Verdana</vt:lpstr>
      <vt:lpstr>Blank</vt:lpstr>
      <vt:lpstr>Equation</vt:lpstr>
      <vt:lpstr>YEL-vakuutuksen sisältämät etuudet – pohdintaa vakuutusmatemaattisesta näkökulmasta</vt:lpstr>
      <vt:lpstr>YEL-vakuutuksesta yleistä </vt:lpstr>
      <vt:lpstr>YEL:n mukainen maksuprosentti 1970–2019</vt:lpstr>
      <vt:lpstr>Tämän esityksen kysymyksenasettelu?</vt:lpstr>
      <vt:lpstr>Miten laskettiin? – Yleistä</vt:lpstr>
      <vt:lpstr>Vanhuuseläke</vt:lpstr>
      <vt:lpstr>Hoitokulut: Valittiin 7 % maksusta  YEL: 6 % TEL-lisäeläketurva: 7,25 % </vt:lpstr>
      <vt:lpstr>Muita etuuksia</vt:lpstr>
      <vt:lpstr>Laskelmatuloksia</vt:lpstr>
      <vt:lpstr>Ikäkohtainen maksu, maksun osat eroteltu, ei hoitokulua eikä riskimarginaalia mukana, reaalikorko 2 % </vt:lpstr>
      <vt:lpstr>Miten laskettiin? – Riskimarginaali</vt:lpstr>
      <vt:lpstr>Miten laskettiin? – Riskimarginaali, solvenssi II:ta mukaillen arvioitu</vt:lpstr>
      <vt:lpstr>Ikäkohtainen maksu yhteensä eri korkovaihtoehdoilla, riskimarginaali Solvenssi II:ta mukaillen arvioitu</vt:lpstr>
      <vt:lpstr>Ikäkohtainen maksu yhteensä eri korkovaihtoehdoilla, riskimarginaali 10 % kiinteä</vt:lpstr>
      <vt:lpstr>Laskettuja maksuja, painotettu keskimääräinen maksu</vt:lpstr>
      <vt:lpstr>Loppupohdintaa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2017-01-04T17:28:57Z</dcterms:created>
  <dcterms:modified xsi:type="dcterms:W3CDTF">2019-03-28T15:58:27Z</dcterms:modified>
</cp:coreProperties>
</file>